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6"/>
  </p:notesMasterIdLst>
  <p:sldIdLst>
    <p:sldId id="271" r:id="rId5"/>
    <p:sldId id="4009" r:id="rId6"/>
    <p:sldId id="11430" r:id="rId7"/>
    <p:sldId id="4025" r:id="rId8"/>
    <p:sldId id="11451" r:id="rId9"/>
    <p:sldId id="11448" r:id="rId10"/>
    <p:sldId id="11441" r:id="rId11"/>
    <p:sldId id="11449" r:id="rId12"/>
    <p:sldId id="11431" r:id="rId13"/>
    <p:sldId id="11450" r:id="rId14"/>
    <p:sldId id="11452" r:id="rId15"/>
    <p:sldId id="11453" r:id="rId16"/>
    <p:sldId id="11454" r:id="rId17"/>
    <p:sldId id="11455" r:id="rId18"/>
    <p:sldId id="11456" r:id="rId19"/>
    <p:sldId id="11457" r:id="rId20"/>
    <p:sldId id="11443" r:id="rId21"/>
    <p:sldId id="11459" r:id="rId22"/>
    <p:sldId id="11462" r:id="rId23"/>
    <p:sldId id="11468" r:id="rId24"/>
    <p:sldId id="11463" r:id="rId25"/>
    <p:sldId id="11464" r:id="rId26"/>
    <p:sldId id="11444" r:id="rId27"/>
    <p:sldId id="11458" r:id="rId28"/>
    <p:sldId id="11460" r:id="rId29"/>
    <p:sldId id="11466" r:id="rId30"/>
    <p:sldId id="11467" r:id="rId31"/>
    <p:sldId id="11465" r:id="rId32"/>
    <p:sldId id="11461" r:id="rId33"/>
    <p:sldId id="11445" r:id="rId34"/>
    <p:sldId id="47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lby Surrett" initials="TS" lastIdx="4" clrIdx="0">
    <p:extLst>
      <p:ext uri="{19B8F6BF-5375-455C-9EA6-DF929625EA0E}">
        <p15:presenceInfo xmlns:p15="http://schemas.microsoft.com/office/powerpoint/2012/main" userId="S::Trilby.Surrett@agdata.com::f1e97445-a549-44da-a2d8-4fab1dabbf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6730" autoAdjust="0"/>
  </p:normalViewPr>
  <p:slideViewPr>
    <p:cSldViewPr snapToGrid="0">
      <p:cViewPr varScale="1">
        <p:scale>
          <a:sx n="79" d="100"/>
          <a:sy n="79" d="100"/>
        </p:scale>
        <p:origin x="95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D59DA-78B9-4BFD-B7CD-459092DD4C4D}" type="datetimeFigureOut">
              <a:rPr lang="en-US" smtClean="0"/>
              <a:t>12/14/2022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DE2F8-0235-4B6F-9DCF-0B51653896F5}" type="slidenum">
              <a:rPr lang="en-US" smtClean="0"/>
              <a:t>‹#›</a:t>
            </a:fld>
            <a:endParaRPr lang="en-US" dirty="0"/>
          </a:p>
        </p:txBody>
      </p:sp>
    </p:spTree>
    <p:extLst>
      <p:ext uri="{BB962C8B-B14F-4D97-AF65-F5344CB8AC3E}">
        <p14:creationId xmlns:p14="http://schemas.microsoft.com/office/powerpoint/2010/main" val="4009410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6A9E-1400-444C-9477-D759A5441F2F}"/>
              </a:ext>
            </a:extLst>
          </p:cNvPr>
          <p:cNvSpPr>
            <a:spLocks noGrp="1"/>
          </p:cNvSpPr>
          <p:nvPr>
            <p:ph type="ctrTitle" hasCustomPrompt="1"/>
          </p:nvPr>
        </p:nvSpPr>
        <p:spPr>
          <a:xfrm>
            <a:off x="810885" y="1210950"/>
            <a:ext cx="4494363" cy="2251495"/>
          </a:xfrm>
        </p:spPr>
        <p:txBody>
          <a:bodyPr anchor="b">
            <a:normAutofit/>
          </a:bodyPr>
          <a:lstStyle>
            <a:lvl1pPr algn="l">
              <a:defRPr sz="3000" kern="800" cap="all" spc="100" baseline="0">
                <a:solidFill>
                  <a:schemeClr val="accent1"/>
                </a:solidFill>
              </a:defRPr>
            </a:lvl1pPr>
          </a:lstStyle>
          <a:p>
            <a:r>
              <a:rPr lang="en-US"/>
              <a:t>CLICK here TO INSERT TITLE</a:t>
            </a:r>
          </a:p>
        </p:txBody>
      </p:sp>
      <p:sp>
        <p:nvSpPr>
          <p:cNvPr id="3" name="Subtitle 2">
            <a:extLst>
              <a:ext uri="{FF2B5EF4-FFF2-40B4-BE49-F238E27FC236}">
                <a16:creationId xmlns:a16="http://schemas.microsoft.com/office/drawing/2014/main" id="{93FCB95E-7378-E447-BAB3-7F1AFEA8F7FA}"/>
              </a:ext>
            </a:extLst>
          </p:cNvPr>
          <p:cNvSpPr>
            <a:spLocks noGrp="1"/>
          </p:cNvSpPr>
          <p:nvPr>
            <p:ph type="subTitle" idx="1" hasCustomPrompt="1"/>
          </p:nvPr>
        </p:nvSpPr>
        <p:spPr>
          <a:xfrm>
            <a:off x="810885" y="3861264"/>
            <a:ext cx="4494363" cy="2062060"/>
          </a:xfrm>
        </p:spPr>
        <p:txBody>
          <a:bodyPr>
            <a:normAutofit/>
          </a:bodyPr>
          <a:lstStyle>
            <a:lvl1pPr marL="0" marR="0" indent="0" algn="l" defTabSz="914377" rtl="0" eaLnBrk="1" fontAlgn="auto" latinLnBrk="0" hangingPunct="1">
              <a:lnSpc>
                <a:spcPct val="130000"/>
              </a:lnSpc>
              <a:spcBef>
                <a:spcPts val="0"/>
              </a:spcBef>
              <a:spcAft>
                <a:spcPts val="0"/>
              </a:spcAft>
              <a:buClrTx/>
              <a:buSzTx/>
              <a:buFont typeface="Arial" panose="020B0604020202020204" pitchFamily="34" charset="0"/>
              <a:buNone/>
              <a:tabLst/>
              <a:defRPr sz="800" cap="all" baseline="0">
                <a:solidFill>
                  <a:schemeClr val="bg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HERE TO INSERT additional presentation info</a:t>
            </a:r>
          </a:p>
          <a:p>
            <a:endParaRPr lang="en-US"/>
          </a:p>
        </p:txBody>
      </p:sp>
      <p:pic>
        <p:nvPicPr>
          <p:cNvPr id="7" name="Picture 6">
            <a:extLst>
              <a:ext uri="{FF2B5EF4-FFF2-40B4-BE49-F238E27FC236}">
                <a16:creationId xmlns:a16="http://schemas.microsoft.com/office/drawing/2014/main" id="{94393293-A917-3348-8528-70D13EC01A5A}"/>
              </a:ext>
            </a:extLst>
          </p:cNvPr>
          <p:cNvPicPr>
            <a:picLocks noChangeAspect="1"/>
          </p:cNvPicPr>
          <p:nvPr userDrawn="1"/>
        </p:nvPicPr>
        <p:blipFill>
          <a:blip r:embed="rId2"/>
          <a:stretch>
            <a:fillRect/>
          </a:stretch>
        </p:blipFill>
        <p:spPr>
          <a:xfrm>
            <a:off x="619700" y="536335"/>
            <a:ext cx="2570672" cy="914400"/>
          </a:xfrm>
          <a:prstGeom prst="rect">
            <a:avLst/>
          </a:prstGeom>
        </p:spPr>
      </p:pic>
      <p:cxnSp>
        <p:nvCxnSpPr>
          <p:cNvPr id="8" name="Straight Connector 7">
            <a:extLst>
              <a:ext uri="{FF2B5EF4-FFF2-40B4-BE49-F238E27FC236}">
                <a16:creationId xmlns:a16="http://schemas.microsoft.com/office/drawing/2014/main" id="{6C11B110-C33B-1744-B612-4C9F6D545151}"/>
              </a:ext>
            </a:extLst>
          </p:cNvPr>
          <p:cNvCxnSpPr>
            <a:cxnSpLocks/>
          </p:cNvCxnSpPr>
          <p:nvPr userDrawn="1"/>
        </p:nvCxnSpPr>
        <p:spPr>
          <a:xfrm>
            <a:off x="933652" y="6058813"/>
            <a:ext cx="6104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802DF8-B05F-5442-93AE-F06AFCFB00F0}"/>
              </a:ext>
            </a:extLst>
          </p:cNvPr>
          <p:cNvCxnSpPr>
            <a:cxnSpLocks/>
          </p:cNvCxnSpPr>
          <p:nvPr userDrawn="1"/>
        </p:nvCxnSpPr>
        <p:spPr>
          <a:xfrm>
            <a:off x="924771" y="3755560"/>
            <a:ext cx="6104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43F580C-70E0-644C-9390-8AFD9CC55399}"/>
              </a:ext>
            </a:extLst>
          </p:cNvPr>
          <p:cNvSpPr/>
          <p:nvPr userDrawn="1"/>
        </p:nvSpPr>
        <p:spPr>
          <a:xfrm>
            <a:off x="6159261" y="0"/>
            <a:ext cx="603274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 Placeholder 12">
            <a:extLst>
              <a:ext uri="{FF2B5EF4-FFF2-40B4-BE49-F238E27FC236}">
                <a16:creationId xmlns:a16="http://schemas.microsoft.com/office/drawing/2014/main" id="{EF1A4E0F-093E-CF4B-89C1-4F63D72C0612}"/>
              </a:ext>
            </a:extLst>
          </p:cNvPr>
          <p:cNvSpPr>
            <a:spLocks noGrp="1"/>
          </p:cNvSpPr>
          <p:nvPr>
            <p:ph type="body" sz="quarter" idx="11" hasCustomPrompt="1"/>
          </p:nvPr>
        </p:nvSpPr>
        <p:spPr>
          <a:xfrm>
            <a:off x="836763" y="6205196"/>
            <a:ext cx="4494363" cy="264421"/>
          </a:xfrm>
        </p:spPr>
        <p:txBody>
          <a:bodyPr>
            <a:normAutofit/>
          </a:bodyPr>
          <a:lstStyle>
            <a:lvl1pPr marL="0" indent="0">
              <a:buNone/>
              <a:defRPr sz="800" kern="800" cap="all" spc="100" baseline="0">
                <a:solidFill>
                  <a:schemeClr val="accent5"/>
                </a:solidFill>
              </a:defRPr>
            </a:lvl1pPr>
          </a:lstStyle>
          <a:p>
            <a:pPr lvl="0"/>
            <a:r>
              <a:rPr lang="en-US"/>
              <a:t>Date</a:t>
            </a:r>
          </a:p>
        </p:txBody>
      </p:sp>
    </p:spTree>
    <p:extLst>
      <p:ext uri="{BB962C8B-B14F-4D97-AF65-F5344CB8AC3E}">
        <p14:creationId xmlns:p14="http://schemas.microsoft.com/office/powerpoint/2010/main" val="105415629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838200" y="365126"/>
            <a:ext cx="10515600" cy="833480"/>
          </a:xfrm>
        </p:spPr>
        <p:txBody>
          <a:bodyPr anchor="b" anchorCtr="0">
            <a:normAutofit/>
          </a:bodyPr>
          <a:lstStyle>
            <a:lvl1pPr>
              <a:defRPr sz="2400" kern="800" cap="all" spc="100" baseline="0"/>
            </a:lvl1pPr>
          </a:lstStyle>
          <a:p>
            <a:r>
              <a:rPr lang="en-US"/>
              <a:t>CLICK here to insert title</a:t>
            </a:r>
          </a:p>
        </p:txBody>
      </p:sp>
      <p:sp>
        <p:nvSpPr>
          <p:cNvPr id="4"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838202" y="1396316"/>
            <a:ext cx="3966660" cy="4695739"/>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5" name="TextBox 4">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sp>
        <p:nvSpPr>
          <p:cNvPr id="6" name="TextBox 5">
            <a:extLst>
              <a:ext uri="{FF2B5EF4-FFF2-40B4-BE49-F238E27FC236}">
                <a16:creationId xmlns:a16="http://schemas.microsoft.com/office/drawing/2014/main" id="{00B680B2-7473-9941-941F-3C557619DEA1}"/>
              </a:ext>
            </a:extLst>
          </p:cNvPr>
          <p:cNvSpPr txBox="1"/>
          <p:nvPr userDrawn="1"/>
        </p:nvSpPr>
        <p:spPr>
          <a:xfrm>
            <a:off x="9045231" y="6448442"/>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5"/>
                </a:solidFill>
              </a:rPr>
              <a:pPr algn="r"/>
              <a:t>‹#›</a:t>
            </a:fld>
            <a:endParaRPr lang="en-US" sz="800" kern="800" spc="100" baseline="0" dirty="0">
              <a:solidFill>
                <a:schemeClr val="accent5"/>
              </a:solidFill>
            </a:endParaRPr>
          </a:p>
        </p:txBody>
      </p:sp>
      <p:cxnSp>
        <p:nvCxnSpPr>
          <p:cNvPr id="7" name="Straight Connector 6">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730" y="6390639"/>
            <a:ext cx="906127" cy="325354"/>
          </a:xfrm>
          <a:prstGeom prst="rect">
            <a:avLst/>
          </a:prstGeom>
        </p:spPr>
      </p:pic>
      <p:sp>
        <p:nvSpPr>
          <p:cNvPr id="9" name="Content Placeholder 2">
            <a:extLst>
              <a:ext uri="{FF2B5EF4-FFF2-40B4-BE49-F238E27FC236}">
                <a16:creationId xmlns:a16="http://schemas.microsoft.com/office/drawing/2014/main" id="{4C640EFF-BE33-924E-B2DE-E04BC71131A8}"/>
              </a:ext>
            </a:extLst>
          </p:cNvPr>
          <p:cNvSpPr>
            <a:spLocks noGrp="1"/>
          </p:cNvSpPr>
          <p:nvPr>
            <p:ph idx="10" hasCustomPrompt="1"/>
          </p:nvPr>
        </p:nvSpPr>
        <p:spPr>
          <a:xfrm>
            <a:off x="4967559" y="1396316"/>
            <a:ext cx="3966660" cy="4695739"/>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10" name="Content Placeholder 2">
            <a:extLst>
              <a:ext uri="{FF2B5EF4-FFF2-40B4-BE49-F238E27FC236}">
                <a16:creationId xmlns:a16="http://schemas.microsoft.com/office/drawing/2014/main" id="{4C640EFF-BE33-924E-B2DE-E04BC71131A8}"/>
              </a:ext>
            </a:extLst>
          </p:cNvPr>
          <p:cNvSpPr>
            <a:spLocks noGrp="1"/>
          </p:cNvSpPr>
          <p:nvPr>
            <p:ph idx="11"/>
          </p:nvPr>
        </p:nvSpPr>
        <p:spPr>
          <a:xfrm>
            <a:off x="9086618" y="1396316"/>
            <a:ext cx="2267183" cy="1987173"/>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endParaRPr lang="en-US"/>
          </a:p>
        </p:txBody>
      </p:sp>
      <p:sp>
        <p:nvSpPr>
          <p:cNvPr id="11" name="Content Placeholder 2">
            <a:extLst>
              <a:ext uri="{FF2B5EF4-FFF2-40B4-BE49-F238E27FC236}">
                <a16:creationId xmlns:a16="http://schemas.microsoft.com/office/drawing/2014/main" id="{4C640EFF-BE33-924E-B2DE-E04BC71131A8}"/>
              </a:ext>
            </a:extLst>
          </p:cNvPr>
          <p:cNvSpPr>
            <a:spLocks noGrp="1"/>
          </p:cNvSpPr>
          <p:nvPr>
            <p:ph idx="12"/>
          </p:nvPr>
        </p:nvSpPr>
        <p:spPr>
          <a:xfrm>
            <a:off x="9086618" y="3553649"/>
            <a:ext cx="2267183" cy="2538404"/>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endParaRPr lang="en-US"/>
          </a:p>
        </p:txBody>
      </p:sp>
    </p:spTree>
    <p:extLst>
      <p:ext uri="{BB962C8B-B14F-4D97-AF65-F5344CB8AC3E}">
        <p14:creationId xmlns:p14="http://schemas.microsoft.com/office/powerpoint/2010/main" val="81457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838200" y="365126"/>
            <a:ext cx="10515600" cy="833480"/>
          </a:xfrm>
        </p:spPr>
        <p:txBody>
          <a:bodyPr anchor="b" anchorCtr="0">
            <a:normAutofit/>
          </a:bodyPr>
          <a:lstStyle>
            <a:lvl1pPr>
              <a:defRPr sz="2400" kern="800" cap="all" spc="100" baseline="0"/>
            </a:lvl1pPr>
          </a:lstStyle>
          <a:p>
            <a:r>
              <a:rPr lang="en-US"/>
              <a:t>CLICK here to insert title</a:t>
            </a:r>
          </a:p>
        </p:txBody>
      </p:sp>
      <p:sp>
        <p:nvSpPr>
          <p:cNvPr id="5" name="Text Placeholder 2">
            <a:extLst>
              <a:ext uri="{FF2B5EF4-FFF2-40B4-BE49-F238E27FC236}">
                <a16:creationId xmlns:a16="http://schemas.microsoft.com/office/drawing/2014/main" id="{33DAD139-3692-E747-8D96-64842966C0B4}"/>
              </a:ext>
            </a:extLst>
          </p:cNvPr>
          <p:cNvSpPr>
            <a:spLocks noGrp="1"/>
          </p:cNvSpPr>
          <p:nvPr>
            <p:ph type="body" idx="10" hasCustomPrompt="1"/>
          </p:nvPr>
        </p:nvSpPr>
        <p:spPr>
          <a:xfrm>
            <a:off x="838201" y="1396317"/>
            <a:ext cx="3620283" cy="2297991"/>
          </a:xfrm>
          <a:solidFill>
            <a:schemeClr val="accent5"/>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6" name="TextBox 5">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sp>
        <p:nvSpPr>
          <p:cNvPr id="7" name="TextBox 6">
            <a:extLst>
              <a:ext uri="{FF2B5EF4-FFF2-40B4-BE49-F238E27FC236}">
                <a16:creationId xmlns:a16="http://schemas.microsoft.com/office/drawing/2014/main" id="{00B680B2-7473-9941-941F-3C557619DEA1}"/>
              </a:ext>
            </a:extLst>
          </p:cNvPr>
          <p:cNvSpPr txBox="1"/>
          <p:nvPr userDrawn="1"/>
        </p:nvSpPr>
        <p:spPr>
          <a:xfrm>
            <a:off x="9045231" y="6448442"/>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5"/>
                </a:solidFill>
              </a:rPr>
              <a:pPr algn="r"/>
              <a:t>‹#›</a:t>
            </a:fld>
            <a:endParaRPr lang="en-US" sz="800" kern="800" spc="100" baseline="0" dirty="0">
              <a:solidFill>
                <a:schemeClr val="accent5"/>
              </a:solidFill>
            </a:endParaRPr>
          </a:p>
        </p:txBody>
      </p:sp>
      <p:cxnSp>
        <p:nvCxnSpPr>
          <p:cNvPr id="8" name="Straight Connector 7">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730" y="6390639"/>
            <a:ext cx="906127" cy="325354"/>
          </a:xfrm>
          <a:prstGeom prst="rect">
            <a:avLst/>
          </a:prstGeom>
        </p:spPr>
      </p:pic>
      <p:sp>
        <p:nvSpPr>
          <p:cNvPr id="11" name="Content Placeholder 2">
            <a:extLst>
              <a:ext uri="{FF2B5EF4-FFF2-40B4-BE49-F238E27FC236}">
                <a16:creationId xmlns:a16="http://schemas.microsoft.com/office/drawing/2014/main" id="{4C640EFF-BE33-924E-B2DE-E04BC71131A8}"/>
              </a:ext>
            </a:extLst>
          </p:cNvPr>
          <p:cNvSpPr>
            <a:spLocks noGrp="1"/>
          </p:cNvSpPr>
          <p:nvPr>
            <p:ph idx="11" hasCustomPrompt="1"/>
          </p:nvPr>
        </p:nvSpPr>
        <p:spPr>
          <a:xfrm>
            <a:off x="3836782" y="3854159"/>
            <a:ext cx="2051615" cy="2229015"/>
          </a:xfrm>
        </p:spPr>
        <p:txBody>
          <a:bodyPr/>
          <a:lstStyle>
            <a:lvl1pPr marL="0" marR="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marL="0" marR="0" lvl="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pPr>
            <a:r>
              <a:rPr lang="en-US"/>
              <a:t>object</a:t>
            </a:r>
          </a:p>
          <a:p>
            <a:pPr lvl="0"/>
            <a:endParaRPr lang="en-US"/>
          </a:p>
        </p:txBody>
      </p:sp>
      <p:sp>
        <p:nvSpPr>
          <p:cNvPr id="12" name="Text Placeholder 2">
            <a:extLst>
              <a:ext uri="{FF2B5EF4-FFF2-40B4-BE49-F238E27FC236}">
                <a16:creationId xmlns:a16="http://schemas.microsoft.com/office/drawing/2014/main" id="{33DAD139-3692-E747-8D96-64842966C0B4}"/>
              </a:ext>
            </a:extLst>
          </p:cNvPr>
          <p:cNvSpPr>
            <a:spLocks noGrp="1"/>
          </p:cNvSpPr>
          <p:nvPr>
            <p:ph type="body" idx="12" hasCustomPrompt="1"/>
          </p:nvPr>
        </p:nvSpPr>
        <p:spPr>
          <a:xfrm>
            <a:off x="8241979" y="1396317"/>
            <a:ext cx="3111821" cy="2297991"/>
          </a:xfrm>
          <a:solidFill>
            <a:schemeClr val="tx2"/>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13" name="Text Placeholder 2">
            <a:extLst>
              <a:ext uri="{FF2B5EF4-FFF2-40B4-BE49-F238E27FC236}">
                <a16:creationId xmlns:a16="http://schemas.microsoft.com/office/drawing/2014/main" id="{33DAD139-3692-E747-8D96-64842966C0B4}"/>
              </a:ext>
            </a:extLst>
          </p:cNvPr>
          <p:cNvSpPr>
            <a:spLocks noGrp="1"/>
          </p:cNvSpPr>
          <p:nvPr>
            <p:ph type="body" idx="13" hasCustomPrompt="1"/>
          </p:nvPr>
        </p:nvSpPr>
        <p:spPr>
          <a:xfrm>
            <a:off x="6048263" y="3854157"/>
            <a:ext cx="2779891" cy="2229017"/>
          </a:xfrm>
          <a:solidFill>
            <a:schemeClr val="accent3"/>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14" name="Content Placeholder 2">
            <a:extLst>
              <a:ext uri="{FF2B5EF4-FFF2-40B4-BE49-F238E27FC236}">
                <a16:creationId xmlns:a16="http://schemas.microsoft.com/office/drawing/2014/main" id="{4C640EFF-BE33-924E-B2DE-E04BC71131A8}"/>
              </a:ext>
            </a:extLst>
          </p:cNvPr>
          <p:cNvSpPr>
            <a:spLocks noGrp="1"/>
          </p:cNvSpPr>
          <p:nvPr>
            <p:ph idx="14" hasCustomPrompt="1"/>
          </p:nvPr>
        </p:nvSpPr>
        <p:spPr>
          <a:xfrm>
            <a:off x="4610883" y="1396317"/>
            <a:ext cx="3497875" cy="2297991"/>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object</a:t>
            </a:r>
          </a:p>
        </p:txBody>
      </p:sp>
      <p:sp>
        <p:nvSpPr>
          <p:cNvPr id="15" name="Content Placeholder 2">
            <a:extLst>
              <a:ext uri="{FF2B5EF4-FFF2-40B4-BE49-F238E27FC236}">
                <a16:creationId xmlns:a16="http://schemas.microsoft.com/office/drawing/2014/main" id="{4C640EFF-BE33-924E-B2DE-E04BC71131A8}"/>
              </a:ext>
            </a:extLst>
          </p:cNvPr>
          <p:cNvSpPr>
            <a:spLocks noGrp="1"/>
          </p:cNvSpPr>
          <p:nvPr>
            <p:ph idx="15" hasCustomPrompt="1"/>
          </p:nvPr>
        </p:nvSpPr>
        <p:spPr>
          <a:xfrm>
            <a:off x="838200" y="3854157"/>
            <a:ext cx="2838717" cy="1110068"/>
          </a:xfrm>
        </p:spPr>
        <p:txBody>
          <a:bodyPr/>
          <a:lstStyle>
            <a:lvl1pPr marL="0" marR="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marL="0" marR="0" lvl="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pPr>
            <a:r>
              <a:rPr lang="en-US"/>
              <a:t>object</a:t>
            </a:r>
          </a:p>
          <a:p>
            <a:pPr lvl="0"/>
            <a:endParaRPr lang="en-US"/>
          </a:p>
        </p:txBody>
      </p:sp>
      <p:sp>
        <p:nvSpPr>
          <p:cNvPr id="16" name="Content Placeholder 2">
            <a:extLst>
              <a:ext uri="{FF2B5EF4-FFF2-40B4-BE49-F238E27FC236}">
                <a16:creationId xmlns:a16="http://schemas.microsoft.com/office/drawing/2014/main" id="{4C640EFF-BE33-924E-B2DE-E04BC71131A8}"/>
              </a:ext>
            </a:extLst>
          </p:cNvPr>
          <p:cNvSpPr>
            <a:spLocks noGrp="1"/>
          </p:cNvSpPr>
          <p:nvPr>
            <p:ph idx="16" hasCustomPrompt="1"/>
          </p:nvPr>
        </p:nvSpPr>
        <p:spPr>
          <a:xfrm>
            <a:off x="8970258" y="5113763"/>
            <a:ext cx="2383543" cy="969410"/>
          </a:xfrm>
        </p:spPr>
        <p:txBody>
          <a:bodyPr/>
          <a:lstStyle>
            <a:lvl1pPr marL="0" marR="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marL="0" marR="0" lvl="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pPr>
            <a:r>
              <a:rPr lang="en-US"/>
              <a:t>object</a:t>
            </a:r>
          </a:p>
          <a:p>
            <a:pPr lvl="0"/>
            <a:endParaRPr lang="en-US"/>
          </a:p>
        </p:txBody>
      </p:sp>
      <p:sp>
        <p:nvSpPr>
          <p:cNvPr id="17" name="Text Placeholder 2">
            <a:extLst>
              <a:ext uri="{FF2B5EF4-FFF2-40B4-BE49-F238E27FC236}">
                <a16:creationId xmlns:a16="http://schemas.microsoft.com/office/drawing/2014/main" id="{33DAD139-3692-E747-8D96-64842966C0B4}"/>
              </a:ext>
            </a:extLst>
          </p:cNvPr>
          <p:cNvSpPr>
            <a:spLocks noGrp="1"/>
          </p:cNvSpPr>
          <p:nvPr>
            <p:ph type="body" idx="17" hasCustomPrompt="1"/>
          </p:nvPr>
        </p:nvSpPr>
        <p:spPr>
          <a:xfrm>
            <a:off x="838202" y="5113765"/>
            <a:ext cx="2838716" cy="969409"/>
          </a:xfrm>
          <a:solidFill>
            <a:schemeClr val="accent4"/>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18" name="Text Placeholder 2">
            <a:extLst>
              <a:ext uri="{FF2B5EF4-FFF2-40B4-BE49-F238E27FC236}">
                <a16:creationId xmlns:a16="http://schemas.microsoft.com/office/drawing/2014/main" id="{33DAD139-3692-E747-8D96-64842966C0B4}"/>
              </a:ext>
            </a:extLst>
          </p:cNvPr>
          <p:cNvSpPr>
            <a:spLocks noGrp="1"/>
          </p:cNvSpPr>
          <p:nvPr>
            <p:ph type="body" idx="18" hasCustomPrompt="1"/>
          </p:nvPr>
        </p:nvSpPr>
        <p:spPr>
          <a:xfrm>
            <a:off x="8970258" y="3854157"/>
            <a:ext cx="2383543" cy="1110068"/>
          </a:xfrm>
          <a:solidFill>
            <a:schemeClr val="accent1"/>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Tree>
    <p:extLst>
      <p:ext uri="{BB962C8B-B14F-4D97-AF65-F5344CB8AC3E}">
        <p14:creationId xmlns:p14="http://schemas.microsoft.com/office/powerpoint/2010/main" val="1334650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70EA-78A7-DF4D-96E9-6A5DFBC0B78B}"/>
              </a:ext>
            </a:extLst>
          </p:cNvPr>
          <p:cNvSpPr>
            <a:spLocks noGrp="1"/>
          </p:cNvSpPr>
          <p:nvPr>
            <p:ph type="title" hasCustomPrompt="1"/>
          </p:nvPr>
        </p:nvSpPr>
        <p:spPr>
          <a:xfrm>
            <a:off x="814599" y="1977157"/>
            <a:ext cx="9656623" cy="1999620"/>
          </a:xfrm>
        </p:spPr>
        <p:txBody>
          <a:bodyPr anchor="b">
            <a:normAutofit/>
          </a:bodyPr>
          <a:lstStyle>
            <a:lvl1pPr>
              <a:defRPr sz="3500" cap="all" spc="100" baseline="0">
                <a:solidFill>
                  <a:schemeClr val="tx2"/>
                </a:solidFill>
              </a:defRPr>
            </a:lvl1pPr>
          </a:lstStyle>
          <a:p>
            <a:r>
              <a:rPr lang="en-US"/>
              <a:t>Click here to insert SECTION title</a:t>
            </a:r>
          </a:p>
        </p:txBody>
      </p:sp>
      <p:sp>
        <p:nvSpPr>
          <p:cNvPr id="3" name="Text Placeholder 2">
            <a:extLst>
              <a:ext uri="{FF2B5EF4-FFF2-40B4-BE49-F238E27FC236}">
                <a16:creationId xmlns:a16="http://schemas.microsoft.com/office/drawing/2014/main" id="{3CBAC6FB-6263-3141-B6CF-F3C119D72560}"/>
              </a:ext>
            </a:extLst>
          </p:cNvPr>
          <p:cNvSpPr>
            <a:spLocks noGrp="1"/>
          </p:cNvSpPr>
          <p:nvPr>
            <p:ph type="body" idx="1" hasCustomPrompt="1"/>
          </p:nvPr>
        </p:nvSpPr>
        <p:spPr>
          <a:xfrm>
            <a:off x="814599" y="4066276"/>
            <a:ext cx="7311485" cy="1981234"/>
          </a:xfrm>
        </p:spPr>
        <p:txBody>
          <a:bodyPr>
            <a:normAutofit/>
          </a:bodyPr>
          <a:lstStyle>
            <a:lvl1pPr marL="0" indent="0">
              <a:buNone/>
              <a:defRPr sz="2000">
                <a:solidFill>
                  <a:schemeClr val="accent3"/>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section description or subtitle</a:t>
            </a:r>
          </a:p>
        </p:txBody>
      </p:sp>
      <p:sp>
        <p:nvSpPr>
          <p:cNvPr id="21" name="TextBox 20">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accent3"/>
                </a:solidFill>
              </a:rPr>
              <a:t>CONFIDENTIAL</a:t>
            </a:r>
          </a:p>
        </p:txBody>
      </p:sp>
      <p:sp>
        <p:nvSpPr>
          <p:cNvPr id="22" name="TextBox 21">
            <a:extLst>
              <a:ext uri="{FF2B5EF4-FFF2-40B4-BE49-F238E27FC236}">
                <a16:creationId xmlns:a16="http://schemas.microsoft.com/office/drawing/2014/main" id="{00B680B2-7473-9941-941F-3C557619DEA1}"/>
              </a:ext>
            </a:extLst>
          </p:cNvPr>
          <p:cNvSpPr txBox="1"/>
          <p:nvPr userDrawn="1"/>
        </p:nvSpPr>
        <p:spPr>
          <a:xfrm>
            <a:off x="9045231" y="6448442"/>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23" name="Picture 22">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730" y="6390639"/>
            <a:ext cx="906127" cy="325354"/>
          </a:xfrm>
          <a:prstGeom prst="rect">
            <a:avLst/>
          </a:prstGeom>
        </p:spPr>
      </p:pic>
      <p:cxnSp>
        <p:nvCxnSpPr>
          <p:cNvPr id="25" name="Straight Connector 24">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79270"/>
      </p:ext>
    </p:extLst>
  </p:cSld>
  <p:clrMapOvr>
    <a:masterClrMapping/>
  </p:clrMapOvr>
  <p:extLst>
    <p:ext uri="{DCECCB84-F9BA-43D5-87BE-67443E8EF086}">
      <p15:sldGuideLst xmlns:p15="http://schemas.microsoft.com/office/powerpoint/2012/main">
        <p15:guide id="1" pos="576">
          <p15:clr>
            <a:srgbClr val="FBAE40"/>
          </p15:clr>
        </p15:guide>
        <p15:guide id="3" pos="7080">
          <p15:clr>
            <a:srgbClr val="FBAE40"/>
          </p15:clr>
        </p15:guide>
        <p15:guide id="4" orient="horz" pos="41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2]">
    <p:bg>
      <p:bgPr>
        <a:solidFill>
          <a:schemeClr val="accent5"/>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202509D7-0E4E-1846-8436-E811EBB6A870}"/>
              </a:ext>
            </a:extLst>
          </p:cNvPr>
          <p:cNvSpPr>
            <a:spLocks noGrp="1"/>
          </p:cNvSpPr>
          <p:nvPr>
            <p:ph type="body" idx="1" hasCustomPrompt="1"/>
          </p:nvPr>
        </p:nvSpPr>
        <p:spPr>
          <a:xfrm>
            <a:off x="814599" y="4066277"/>
            <a:ext cx="7311485" cy="1970843"/>
          </a:xfrm>
        </p:spPr>
        <p:txBody>
          <a:bodyPr>
            <a:normAutofit/>
          </a:bodyPr>
          <a:lstStyle>
            <a:lvl1pPr marL="0" indent="0">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section description or subtitle</a:t>
            </a:r>
          </a:p>
        </p:txBody>
      </p:sp>
      <p:pic>
        <p:nvPicPr>
          <p:cNvPr id="21" name="Picture 20">
            <a:extLst>
              <a:ext uri="{FF2B5EF4-FFF2-40B4-BE49-F238E27FC236}">
                <a16:creationId xmlns:a16="http://schemas.microsoft.com/office/drawing/2014/main" id="{94393293-A917-3348-8528-70D13EC01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22" name="Title 1">
            <a:extLst>
              <a:ext uri="{FF2B5EF4-FFF2-40B4-BE49-F238E27FC236}">
                <a16:creationId xmlns:a16="http://schemas.microsoft.com/office/drawing/2014/main" id="{B7D170EA-78A7-DF4D-96E9-6A5DFBC0B78B}"/>
              </a:ext>
            </a:extLst>
          </p:cNvPr>
          <p:cNvSpPr>
            <a:spLocks noGrp="1"/>
          </p:cNvSpPr>
          <p:nvPr>
            <p:ph type="title" hasCustomPrompt="1"/>
          </p:nvPr>
        </p:nvSpPr>
        <p:spPr>
          <a:xfrm>
            <a:off x="814599" y="1977157"/>
            <a:ext cx="9656623" cy="1999620"/>
          </a:xfrm>
        </p:spPr>
        <p:txBody>
          <a:bodyPr anchor="b">
            <a:normAutofit/>
          </a:bodyPr>
          <a:lstStyle>
            <a:lvl1pPr>
              <a:defRPr sz="3500" cap="all" spc="100" baseline="0">
                <a:solidFill>
                  <a:schemeClr val="tx2"/>
                </a:solidFill>
              </a:defRPr>
            </a:lvl1pPr>
          </a:lstStyle>
          <a:p>
            <a:r>
              <a:rPr lang="en-US"/>
              <a:t>Click here to insert SECTION title</a:t>
            </a:r>
          </a:p>
        </p:txBody>
      </p:sp>
      <p:sp>
        <p:nvSpPr>
          <p:cNvPr id="23" name="TextBox 22">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24" name="TextBox 23">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26" name="Straight Connector 25">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42993"/>
      </p:ext>
    </p:extLst>
  </p:cSld>
  <p:clrMapOvr>
    <a:masterClrMapping/>
  </p:clrMapOvr>
  <p:extLst>
    <p:ext uri="{DCECCB84-F9BA-43D5-87BE-67443E8EF086}">
      <p15:sldGuideLst xmlns:p15="http://schemas.microsoft.com/office/powerpoint/2012/main">
        <p15:guide id="1" pos="576">
          <p15:clr>
            <a:srgbClr val="FBAE40"/>
          </p15:clr>
        </p15:guide>
        <p15:guide id="3" pos="7080">
          <p15:clr>
            <a:srgbClr val="FBAE40"/>
          </p15:clr>
        </p15:guide>
        <p15:guide id="4" orient="horz" pos="4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3]">
    <p:bg>
      <p:bgPr>
        <a:solidFill>
          <a:schemeClr val="accent6"/>
        </a:solid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814599" y="4066277"/>
            <a:ext cx="7311485" cy="1970843"/>
          </a:xfrm>
        </p:spPr>
        <p:txBody>
          <a:bodyPr>
            <a:normAutofit/>
          </a:bodyPr>
          <a:lstStyle>
            <a:lvl1pPr marL="0" indent="0">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section description or subtitle</a:t>
            </a:r>
          </a:p>
        </p:txBody>
      </p:sp>
      <p:sp>
        <p:nvSpPr>
          <p:cNvPr id="23" name="Title 1">
            <a:extLst>
              <a:ext uri="{FF2B5EF4-FFF2-40B4-BE49-F238E27FC236}">
                <a16:creationId xmlns:a16="http://schemas.microsoft.com/office/drawing/2014/main" id="{B7D170EA-78A7-DF4D-96E9-6A5DFBC0B78B}"/>
              </a:ext>
            </a:extLst>
          </p:cNvPr>
          <p:cNvSpPr>
            <a:spLocks noGrp="1"/>
          </p:cNvSpPr>
          <p:nvPr>
            <p:ph type="title" hasCustomPrompt="1"/>
          </p:nvPr>
        </p:nvSpPr>
        <p:spPr>
          <a:xfrm>
            <a:off x="814599" y="1977157"/>
            <a:ext cx="9656623" cy="1999620"/>
          </a:xfrm>
        </p:spPr>
        <p:txBody>
          <a:bodyPr anchor="b">
            <a:normAutofit/>
          </a:bodyPr>
          <a:lstStyle>
            <a:lvl1pPr>
              <a:defRPr sz="3500" cap="all" spc="100" baseline="0">
                <a:solidFill>
                  <a:schemeClr val="accent1"/>
                </a:solidFill>
              </a:defRPr>
            </a:lvl1pPr>
          </a:lstStyle>
          <a:p>
            <a:r>
              <a:rPr lang="en-US"/>
              <a:t>Click here to insert SECTION title</a:t>
            </a:r>
          </a:p>
        </p:txBody>
      </p:sp>
      <p:pic>
        <p:nvPicPr>
          <p:cNvPr id="24" name="Picture 23">
            <a:extLst>
              <a:ext uri="{FF2B5EF4-FFF2-40B4-BE49-F238E27FC236}">
                <a16:creationId xmlns:a16="http://schemas.microsoft.com/office/drawing/2014/main" id="{94393293-A917-3348-8528-70D13EC01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25" name="TextBox 24">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26" name="TextBox 25">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27" name="Straight Connector 26">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050237"/>
      </p:ext>
    </p:extLst>
  </p:cSld>
  <p:clrMapOvr>
    <a:masterClrMapping/>
  </p:clrMapOvr>
  <p:extLst>
    <p:ext uri="{DCECCB84-F9BA-43D5-87BE-67443E8EF086}">
      <p15:sldGuideLst xmlns:p15="http://schemas.microsoft.com/office/powerpoint/2012/main">
        <p15:guide id="1" pos="576">
          <p15:clr>
            <a:srgbClr val="FBAE40"/>
          </p15:clr>
        </p15:guide>
        <p15:guide id="3" pos="7080">
          <p15:clr>
            <a:srgbClr val="FBAE40"/>
          </p15:clr>
        </p15:guide>
        <p15:guide id="4" orient="horz" pos="41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4]">
    <p:bg>
      <p:bgPr>
        <a:solidFill>
          <a:schemeClr val="accent3"/>
        </a:solid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DBFF620-83F2-2F43-B2F5-F55B35164A9D}"/>
              </a:ext>
            </a:extLst>
          </p:cNvPr>
          <p:cNvSpPr>
            <a:spLocks noGrp="1"/>
          </p:cNvSpPr>
          <p:nvPr>
            <p:ph type="body" idx="1" hasCustomPrompt="1"/>
          </p:nvPr>
        </p:nvSpPr>
        <p:spPr>
          <a:xfrm>
            <a:off x="814599" y="4066277"/>
            <a:ext cx="7311485" cy="1970843"/>
          </a:xfrm>
        </p:spPr>
        <p:txBody>
          <a:bodyPr>
            <a:normAutofit/>
          </a:bodyPr>
          <a:lstStyle>
            <a:lvl1pPr marL="0" indent="0">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section description or subtitle</a:t>
            </a:r>
          </a:p>
        </p:txBody>
      </p:sp>
      <p:sp>
        <p:nvSpPr>
          <p:cNvPr id="22" name="Title 1">
            <a:extLst>
              <a:ext uri="{FF2B5EF4-FFF2-40B4-BE49-F238E27FC236}">
                <a16:creationId xmlns:a16="http://schemas.microsoft.com/office/drawing/2014/main" id="{B7D170EA-78A7-DF4D-96E9-6A5DFBC0B78B}"/>
              </a:ext>
            </a:extLst>
          </p:cNvPr>
          <p:cNvSpPr>
            <a:spLocks noGrp="1"/>
          </p:cNvSpPr>
          <p:nvPr>
            <p:ph type="title" hasCustomPrompt="1"/>
          </p:nvPr>
        </p:nvSpPr>
        <p:spPr>
          <a:xfrm>
            <a:off x="814599" y="1977157"/>
            <a:ext cx="9656623" cy="1999620"/>
          </a:xfrm>
        </p:spPr>
        <p:txBody>
          <a:bodyPr anchor="b">
            <a:normAutofit/>
          </a:bodyPr>
          <a:lstStyle>
            <a:lvl1pPr>
              <a:defRPr sz="3500" cap="all" spc="100" baseline="0">
                <a:solidFill>
                  <a:schemeClr val="accent1"/>
                </a:solidFill>
              </a:defRPr>
            </a:lvl1pPr>
          </a:lstStyle>
          <a:p>
            <a:r>
              <a:rPr lang="en-US"/>
              <a:t>Click here to insert SECTION title</a:t>
            </a:r>
          </a:p>
        </p:txBody>
      </p:sp>
      <p:pic>
        <p:nvPicPr>
          <p:cNvPr id="23" name="Picture 22">
            <a:extLst>
              <a:ext uri="{FF2B5EF4-FFF2-40B4-BE49-F238E27FC236}">
                <a16:creationId xmlns:a16="http://schemas.microsoft.com/office/drawing/2014/main" id="{94393293-A917-3348-8528-70D13EC01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24" name="TextBox 23">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25" name="TextBox 24">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26" name="Straight Connector 25">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331923"/>
      </p:ext>
    </p:extLst>
  </p:cSld>
  <p:clrMapOvr>
    <a:masterClrMapping/>
  </p:clrMapOvr>
  <p:extLst>
    <p:ext uri="{DCECCB84-F9BA-43D5-87BE-67443E8EF086}">
      <p15:sldGuideLst xmlns:p15="http://schemas.microsoft.com/office/powerpoint/2012/main">
        <p15:guide id="1" pos="576">
          <p15:clr>
            <a:srgbClr val="FBAE40"/>
          </p15:clr>
        </p15:guide>
        <p15:guide id="3" pos="7080">
          <p15:clr>
            <a:srgbClr val="FBAE40"/>
          </p15:clr>
        </p15:guide>
        <p15:guide id="4" orient="horz" pos="41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pic>
        <p:nvPicPr>
          <p:cNvPr id="8" name="Picture 7" descr="Backgrounds.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2593964" y="710445"/>
            <a:ext cx="7004072" cy="5239301"/>
          </a:xfrm>
        </p:spPr>
        <p:txBody>
          <a:bodyPr anchor="ctr">
            <a:normAutofit/>
          </a:bodyPr>
          <a:lstStyle>
            <a:lvl1pPr marL="0" indent="0" algn="ctr">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pic>
        <p:nvPicPr>
          <p:cNvPr id="14" name="Picture 13">
            <a:extLst>
              <a:ext uri="{FF2B5EF4-FFF2-40B4-BE49-F238E27FC236}">
                <a16:creationId xmlns:a16="http://schemas.microsoft.com/office/drawing/2014/main" id="{94393293-A917-3348-8528-70D13EC01A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15" name="TextBox 14">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16" name="TextBox 15">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17" name="Straight Connector 16">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03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Backgrounds3.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4393293-A917-3348-8528-70D13EC01A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6" name="TextBox 5">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7" name="TextBox 6">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8" name="Straight Connector 7">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2593964" y="710445"/>
            <a:ext cx="7004072" cy="5239301"/>
          </a:xfrm>
        </p:spPr>
        <p:txBody>
          <a:bodyPr anchor="ctr">
            <a:normAutofit/>
          </a:bodyPr>
          <a:lstStyle>
            <a:lvl1pPr marL="0" indent="0" algn="ctr">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Tree>
    <p:extLst>
      <p:ext uri="{BB962C8B-B14F-4D97-AF65-F5344CB8AC3E}">
        <p14:creationId xmlns:p14="http://schemas.microsoft.com/office/powerpoint/2010/main" val="345539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14" name="Picture 13" descr="Backgrounds6.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4393293-A917-3348-8528-70D13EC01A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10" name="TextBox 9">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11" name="TextBox 10">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12" name="Straight Connector 11">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2593964" y="710445"/>
            <a:ext cx="7004072" cy="5239301"/>
          </a:xfrm>
        </p:spPr>
        <p:txBody>
          <a:bodyPr anchor="ctr">
            <a:normAutofit/>
          </a:bodyPr>
          <a:lstStyle>
            <a:lvl1pPr marL="0" indent="0" algn="ctr">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Tree>
    <p:extLst>
      <p:ext uri="{BB962C8B-B14F-4D97-AF65-F5344CB8AC3E}">
        <p14:creationId xmlns:p14="http://schemas.microsoft.com/office/powerpoint/2010/main" val="3396442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s + Statements">
    <p:bg>
      <p:bgPr>
        <a:solidFill>
          <a:schemeClr val="accent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393293-A917-3348-8528-70D13EC01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11" name="TextBox 10">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15" name="TextBox 14">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17" name="Straight Connector 16">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1618755" y="3702319"/>
            <a:ext cx="8954491" cy="1269507"/>
          </a:xfrm>
        </p:spPr>
        <p:txBody>
          <a:bodyPr anchor="t">
            <a:normAutofit/>
          </a:bodyPr>
          <a:lstStyle>
            <a:lvl1pPr marL="0" indent="0" algn="ctr">
              <a:buNone/>
              <a:defRPr sz="2000" baseline="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7" name="Text Placeholder 2">
            <a:extLst>
              <a:ext uri="{FF2B5EF4-FFF2-40B4-BE49-F238E27FC236}">
                <a16:creationId xmlns:a16="http://schemas.microsoft.com/office/drawing/2014/main" id="{33DAD139-3692-E747-8D96-64842966C0B4}"/>
              </a:ext>
            </a:extLst>
          </p:cNvPr>
          <p:cNvSpPr>
            <a:spLocks noGrp="1"/>
          </p:cNvSpPr>
          <p:nvPr>
            <p:ph type="body" idx="10" hasCustomPrompt="1"/>
          </p:nvPr>
        </p:nvSpPr>
        <p:spPr>
          <a:xfrm>
            <a:off x="1618755" y="2697697"/>
            <a:ext cx="8954491" cy="847688"/>
          </a:xfrm>
        </p:spPr>
        <p:txBody>
          <a:bodyPr anchor="ctr">
            <a:normAutofit/>
          </a:bodyPr>
          <a:lstStyle>
            <a:lvl1pPr marL="0" indent="0" algn="ctr">
              <a:buNone/>
              <a:defRPr sz="2800" baseline="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quote or stat</a:t>
            </a:r>
          </a:p>
        </p:txBody>
      </p:sp>
    </p:spTree>
    <p:extLst>
      <p:ext uri="{BB962C8B-B14F-4D97-AF65-F5344CB8AC3E}">
        <p14:creationId xmlns:p14="http://schemas.microsoft.com/office/powerpoint/2010/main" val="43125033"/>
      </p:ext>
    </p:extLst>
  </p:cSld>
  <p:clrMapOvr>
    <a:masterClrMapping/>
  </p:clrMapOvr>
  <p:extLst>
    <p:ext uri="{DCECCB84-F9BA-43D5-87BE-67443E8EF086}">
      <p15:sldGuideLst xmlns:p15="http://schemas.microsoft.com/office/powerpoint/2012/main">
        <p15:guide id="1" orient="horz" pos="4152">
          <p15:clr>
            <a:srgbClr val="FBAE40"/>
          </p15:clr>
        </p15:guide>
        <p15:guide id="2" pos="576">
          <p15:clr>
            <a:srgbClr val="FBAE40"/>
          </p15:clr>
        </p15:guide>
        <p15:guide id="3" pos="7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393293-A917-3348-8528-70D13EC01A5A}"/>
              </a:ext>
            </a:extLst>
          </p:cNvPr>
          <p:cNvPicPr>
            <a:picLocks noChangeAspect="1"/>
          </p:cNvPicPr>
          <p:nvPr userDrawn="1"/>
        </p:nvPicPr>
        <p:blipFill>
          <a:blip r:embed="rId2"/>
          <a:stretch>
            <a:fillRect/>
          </a:stretch>
        </p:blipFill>
        <p:spPr>
          <a:xfrm>
            <a:off x="619700" y="536335"/>
            <a:ext cx="2570672" cy="914400"/>
          </a:xfrm>
          <a:prstGeom prst="rect">
            <a:avLst/>
          </a:prstGeom>
        </p:spPr>
      </p:pic>
      <p:pic>
        <p:nvPicPr>
          <p:cNvPr id="11" name="Picture 10" descr="Background2.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8062" y="0"/>
            <a:ext cx="5912820" cy="6862476"/>
          </a:xfrm>
          <a:prstGeom prst="rect">
            <a:avLst/>
          </a:prstGeom>
        </p:spPr>
      </p:pic>
      <p:sp>
        <p:nvSpPr>
          <p:cNvPr id="14" name="Title 1">
            <a:extLst>
              <a:ext uri="{FF2B5EF4-FFF2-40B4-BE49-F238E27FC236}">
                <a16:creationId xmlns:a16="http://schemas.microsoft.com/office/drawing/2014/main" id="{94E46A9E-1400-444C-9477-D759A5441F2F}"/>
              </a:ext>
            </a:extLst>
          </p:cNvPr>
          <p:cNvSpPr>
            <a:spLocks noGrp="1"/>
          </p:cNvSpPr>
          <p:nvPr>
            <p:ph type="ctrTitle" hasCustomPrompt="1"/>
          </p:nvPr>
        </p:nvSpPr>
        <p:spPr>
          <a:xfrm>
            <a:off x="810885" y="1210950"/>
            <a:ext cx="4494363" cy="2251495"/>
          </a:xfrm>
        </p:spPr>
        <p:txBody>
          <a:bodyPr anchor="b">
            <a:normAutofit/>
          </a:bodyPr>
          <a:lstStyle>
            <a:lvl1pPr algn="l">
              <a:defRPr sz="3000" kern="800" cap="all" spc="100" baseline="0">
                <a:solidFill>
                  <a:schemeClr val="accent1"/>
                </a:solidFill>
              </a:defRPr>
            </a:lvl1pPr>
          </a:lstStyle>
          <a:p>
            <a:r>
              <a:rPr lang="en-US"/>
              <a:t>CLICK here TO INSERT TITLE</a:t>
            </a:r>
          </a:p>
        </p:txBody>
      </p:sp>
      <p:cxnSp>
        <p:nvCxnSpPr>
          <p:cNvPr id="16" name="Straight Connector 15">
            <a:extLst>
              <a:ext uri="{FF2B5EF4-FFF2-40B4-BE49-F238E27FC236}">
                <a16:creationId xmlns:a16="http://schemas.microsoft.com/office/drawing/2014/main" id="{6C11B110-C33B-1744-B612-4C9F6D545151}"/>
              </a:ext>
            </a:extLst>
          </p:cNvPr>
          <p:cNvCxnSpPr>
            <a:cxnSpLocks/>
          </p:cNvCxnSpPr>
          <p:nvPr userDrawn="1"/>
        </p:nvCxnSpPr>
        <p:spPr>
          <a:xfrm>
            <a:off x="933652" y="6058813"/>
            <a:ext cx="6104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802DF8-B05F-5442-93AE-F06AFCFB00F0}"/>
              </a:ext>
            </a:extLst>
          </p:cNvPr>
          <p:cNvCxnSpPr>
            <a:cxnSpLocks/>
          </p:cNvCxnSpPr>
          <p:nvPr userDrawn="1"/>
        </p:nvCxnSpPr>
        <p:spPr>
          <a:xfrm>
            <a:off x="924771" y="3755560"/>
            <a:ext cx="6104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2">
            <a:extLst>
              <a:ext uri="{FF2B5EF4-FFF2-40B4-BE49-F238E27FC236}">
                <a16:creationId xmlns:a16="http://schemas.microsoft.com/office/drawing/2014/main" id="{EF1A4E0F-093E-CF4B-89C1-4F63D72C0612}"/>
              </a:ext>
            </a:extLst>
          </p:cNvPr>
          <p:cNvSpPr>
            <a:spLocks noGrp="1"/>
          </p:cNvSpPr>
          <p:nvPr>
            <p:ph type="body" sz="quarter" idx="11" hasCustomPrompt="1"/>
          </p:nvPr>
        </p:nvSpPr>
        <p:spPr>
          <a:xfrm>
            <a:off x="836763" y="6205196"/>
            <a:ext cx="4494363" cy="264421"/>
          </a:xfrm>
        </p:spPr>
        <p:txBody>
          <a:bodyPr>
            <a:normAutofit/>
          </a:bodyPr>
          <a:lstStyle>
            <a:lvl1pPr marL="0" indent="0">
              <a:buNone/>
              <a:defRPr sz="800" kern="800" cap="all" spc="100" baseline="0">
                <a:solidFill>
                  <a:schemeClr val="accent5"/>
                </a:solidFill>
              </a:defRPr>
            </a:lvl1pPr>
          </a:lstStyle>
          <a:p>
            <a:pPr lvl="0"/>
            <a:r>
              <a:rPr lang="en-US"/>
              <a:t>Date</a:t>
            </a:r>
          </a:p>
        </p:txBody>
      </p:sp>
      <p:sp>
        <p:nvSpPr>
          <p:cNvPr id="10" name="Subtitle 2">
            <a:extLst>
              <a:ext uri="{FF2B5EF4-FFF2-40B4-BE49-F238E27FC236}">
                <a16:creationId xmlns:a16="http://schemas.microsoft.com/office/drawing/2014/main" id="{93FCB95E-7378-E447-BAB3-7F1AFEA8F7FA}"/>
              </a:ext>
            </a:extLst>
          </p:cNvPr>
          <p:cNvSpPr>
            <a:spLocks noGrp="1"/>
          </p:cNvSpPr>
          <p:nvPr>
            <p:ph type="subTitle" idx="1" hasCustomPrompt="1"/>
          </p:nvPr>
        </p:nvSpPr>
        <p:spPr>
          <a:xfrm>
            <a:off x="810885" y="3861264"/>
            <a:ext cx="4494363" cy="2062060"/>
          </a:xfrm>
        </p:spPr>
        <p:txBody>
          <a:bodyPr>
            <a:normAutofit/>
          </a:bodyPr>
          <a:lstStyle>
            <a:lvl1pPr marL="0" marR="0" indent="0" algn="l" defTabSz="914377" rtl="0" eaLnBrk="1" fontAlgn="auto" latinLnBrk="0" hangingPunct="1">
              <a:lnSpc>
                <a:spcPct val="130000"/>
              </a:lnSpc>
              <a:spcBef>
                <a:spcPts val="0"/>
              </a:spcBef>
              <a:spcAft>
                <a:spcPts val="0"/>
              </a:spcAft>
              <a:buClrTx/>
              <a:buSzTx/>
              <a:buFont typeface="Arial" panose="020B0604020202020204" pitchFamily="34" charset="0"/>
              <a:buNone/>
              <a:tabLst/>
              <a:defRPr sz="800" cap="all" baseline="0">
                <a:solidFill>
                  <a:schemeClr val="bg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HERE TO INSERT additional presentation info</a:t>
            </a:r>
          </a:p>
          <a:p>
            <a:endParaRPr lang="en-US"/>
          </a:p>
        </p:txBody>
      </p:sp>
    </p:spTree>
    <p:extLst>
      <p:ext uri="{BB962C8B-B14F-4D97-AF65-F5344CB8AC3E}">
        <p14:creationId xmlns:p14="http://schemas.microsoft.com/office/powerpoint/2010/main" val="191307342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76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96B9B2-79F1-7741-91E5-A5BADFA37B13}"/>
              </a:ext>
            </a:extLst>
          </p:cNvPr>
          <p:cNvPicPr>
            <a:picLocks noChangeAspect="1"/>
          </p:cNvPicPr>
          <p:nvPr userDrawn="1"/>
        </p:nvPicPr>
        <p:blipFill>
          <a:blip r:embed="rId2"/>
          <a:stretch>
            <a:fillRect/>
          </a:stretch>
        </p:blipFill>
        <p:spPr>
          <a:xfrm>
            <a:off x="4203700" y="2574744"/>
            <a:ext cx="3784600" cy="1346200"/>
          </a:xfrm>
          <a:prstGeom prst="rect">
            <a:avLst/>
          </a:prstGeom>
        </p:spPr>
      </p:pic>
      <p:sp>
        <p:nvSpPr>
          <p:cNvPr id="14" name="TextBox 13">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15" name="TextBox 14">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16" name="Straight Connector 15">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1871185" y="3490055"/>
            <a:ext cx="8449633" cy="1278798"/>
          </a:xfrm>
        </p:spPr>
        <p:txBody>
          <a:bodyPr anchor="ctr">
            <a:normAutofit/>
          </a:bodyPr>
          <a:lstStyle>
            <a:lvl1pPr marL="0" indent="0" algn="ctr">
              <a:buNone/>
              <a:defRPr sz="1200">
                <a:solidFill>
                  <a:schemeClr val="accent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err="1"/>
              <a:t>agdata.com</a:t>
            </a:r>
            <a:endParaRPr lang="en-US"/>
          </a:p>
        </p:txBody>
      </p:sp>
    </p:spTree>
    <p:extLst>
      <p:ext uri="{BB962C8B-B14F-4D97-AF65-F5344CB8AC3E}">
        <p14:creationId xmlns:p14="http://schemas.microsoft.com/office/powerpoint/2010/main" val="3706364118"/>
      </p:ext>
    </p:extLst>
  </p:cSld>
  <p:clrMapOvr>
    <a:masterClrMapping/>
  </p:clrMapOvr>
  <p:extLst>
    <p:ext uri="{DCECCB84-F9BA-43D5-87BE-67443E8EF086}">
      <p15:sldGuideLst xmlns:p15="http://schemas.microsoft.com/office/powerpoint/2012/main">
        <p15:guide id="1" orient="horz" pos="4152">
          <p15:clr>
            <a:srgbClr val="FBAE40"/>
          </p15:clr>
        </p15:guide>
        <p15:guide id="2" pos="576">
          <p15:clr>
            <a:srgbClr val="FBAE40"/>
          </p15:clr>
        </p15:guide>
        <p15:guide id="3" pos="7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838200" y="365126"/>
            <a:ext cx="10515600" cy="833480"/>
          </a:xfrm>
        </p:spPr>
        <p:txBody>
          <a:bodyPr anchor="b" anchorCtr="0">
            <a:normAutofit/>
          </a:bodyPr>
          <a:lstStyle>
            <a:lvl1pPr>
              <a:defRPr sz="2400" kern="800" cap="all" spc="100" baseline="0"/>
            </a:lvl1pPr>
          </a:lstStyle>
          <a:p>
            <a:r>
              <a:rPr lang="en-US"/>
              <a:t>CLICK here to insert title</a:t>
            </a:r>
          </a:p>
        </p:txBody>
      </p:sp>
      <p:sp>
        <p:nvSpPr>
          <p:cNvPr id="3"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838200" y="1396316"/>
            <a:ext cx="10515600" cy="4695739"/>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12" name="TextBox 11">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sp>
        <p:nvSpPr>
          <p:cNvPr id="14" name="TextBox 13">
            <a:extLst>
              <a:ext uri="{FF2B5EF4-FFF2-40B4-BE49-F238E27FC236}">
                <a16:creationId xmlns:a16="http://schemas.microsoft.com/office/drawing/2014/main" id="{00B680B2-7473-9941-941F-3C557619DEA1}"/>
              </a:ext>
            </a:extLst>
          </p:cNvPr>
          <p:cNvSpPr txBox="1"/>
          <p:nvPr userDrawn="1"/>
        </p:nvSpPr>
        <p:spPr>
          <a:xfrm>
            <a:off x="9045231" y="6448442"/>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5"/>
                </a:solidFill>
              </a:rPr>
              <a:pPr algn="r"/>
              <a:t>‹#›</a:t>
            </a:fld>
            <a:endParaRPr lang="en-US" sz="800" kern="800" spc="100" baseline="0" dirty="0">
              <a:solidFill>
                <a:schemeClr val="accent5"/>
              </a:solidFill>
            </a:endParaRPr>
          </a:p>
        </p:txBody>
      </p:sp>
      <p:cxnSp>
        <p:nvCxnSpPr>
          <p:cNvPr id="16" name="Straight Connector 15">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730" y="6390639"/>
            <a:ext cx="906127" cy="325354"/>
          </a:xfrm>
          <a:prstGeom prst="rect">
            <a:avLst/>
          </a:prstGeom>
        </p:spPr>
      </p:pic>
    </p:spTree>
    <p:extLst>
      <p:ext uri="{BB962C8B-B14F-4D97-AF65-F5344CB8AC3E}">
        <p14:creationId xmlns:p14="http://schemas.microsoft.com/office/powerpoint/2010/main" val="1089653501"/>
      </p:ext>
    </p:extLst>
  </p:cSld>
  <p:clrMapOvr>
    <a:masterClrMapping/>
  </p:clrMapOvr>
  <p:extLst>
    <p:ext uri="{DCECCB84-F9BA-43D5-87BE-67443E8EF086}">
      <p15:sldGuideLst xmlns:p15="http://schemas.microsoft.com/office/powerpoint/2012/main">
        <p15:guide id="1" orient="horz" pos="4152">
          <p15:clr>
            <a:srgbClr val="FBAE40"/>
          </p15:clr>
        </p15:guide>
        <p15:guide id="2" pos="576">
          <p15:clr>
            <a:srgbClr val="FBAE40"/>
          </p15:clr>
        </p15:guide>
        <p15:guide id="3" pos="7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1">
    <p:spTree>
      <p:nvGrpSpPr>
        <p:cNvPr id="1" name=""/>
        <p:cNvGrpSpPr/>
        <p:nvPr/>
      </p:nvGrpSpPr>
      <p:grpSpPr>
        <a:xfrm>
          <a:off x="0" y="0"/>
          <a:ext cx="0" cy="0"/>
          <a:chOff x="0" y="0"/>
          <a:chExt cx="0" cy="0"/>
        </a:xfrm>
      </p:grpSpPr>
      <p:pic>
        <p:nvPicPr>
          <p:cNvPr id="9" name="Picture 8" descr="image_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476"/>
            <a:ext cx="4767113" cy="6862476"/>
          </a:xfrm>
          <a:prstGeom prst="rect">
            <a:avLst/>
          </a:prstGeom>
        </p:spPr>
      </p:pic>
      <p:sp>
        <p:nvSpPr>
          <p:cNvPr id="2"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5145699" y="365126"/>
            <a:ext cx="6435703" cy="833480"/>
          </a:xfrm>
        </p:spPr>
        <p:txBody>
          <a:bodyPr anchor="b" anchorCtr="0">
            <a:normAutofit/>
          </a:bodyPr>
          <a:lstStyle>
            <a:lvl1pPr>
              <a:defRPr sz="2400" kern="800" cap="all" spc="100" baseline="0"/>
            </a:lvl1pPr>
          </a:lstStyle>
          <a:p>
            <a:r>
              <a:rPr lang="en-US"/>
              <a:t>Click here to insert title</a:t>
            </a:r>
          </a:p>
        </p:txBody>
      </p:sp>
      <p:sp>
        <p:nvSpPr>
          <p:cNvPr id="3"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5145699"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4" name="TextBox 3">
            <a:extLst>
              <a:ext uri="{FF2B5EF4-FFF2-40B4-BE49-F238E27FC236}">
                <a16:creationId xmlns:a16="http://schemas.microsoft.com/office/drawing/2014/main" id="{B4B219DC-D206-2146-8C31-C492640D92D2}"/>
              </a:ext>
            </a:extLst>
          </p:cNvPr>
          <p:cNvSpPr txBox="1"/>
          <p:nvPr userDrawn="1"/>
        </p:nvSpPr>
        <p:spPr>
          <a:xfrm>
            <a:off x="5048009"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6" name="Straight Connector 5">
            <a:extLst>
              <a:ext uri="{FF2B5EF4-FFF2-40B4-BE49-F238E27FC236}">
                <a16:creationId xmlns:a16="http://schemas.microsoft.com/office/drawing/2014/main" id="{7A55B705-7D5A-0248-96EA-F6A4CC8F4F3C}"/>
              </a:ext>
            </a:extLst>
          </p:cNvPr>
          <p:cNvCxnSpPr>
            <a:cxnSpLocks/>
          </p:cNvCxnSpPr>
          <p:nvPr userDrawn="1"/>
        </p:nvCxnSpPr>
        <p:spPr>
          <a:xfrm>
            <a:off x="5145699"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BC03741-70BF-AB4D-AABC-F79E62D8E0BE}"/>
              </a:ext>
            </a:extLst>
          </p:cNvPr>
          <p:cNvSpPr txBox="1"/>
          <p:nvPr userDrawn="1"/>
        </p:nvSpPr>
        <p:spPr>
          <a:xfrm>
            <a:off x="928171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15" name="Picture 14">
            <a:extLst>
              <a:ext uri="{FF2B5EF4-FFF2-40B4-BE49-F238E27FC236}">
                <a16:creationId xmlns:a16="http://schemas.microsoft.com/office/drawing/2014/main" id="{428832F0-CCAD-5B4D-B796-AACAB34353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1213" y="6390639"/>
            <a:ext cx="906127" cy="325354"/>
          </a:xfrm>
          <a:prstGeom prst="rect">
            <a:avLst/>
          </a:prstGeom>
        </p:spPr>
      </p:pic>
    </p:spTree>
    <p:extLst>
      <p:ext uri="{BB962C8B-B14F-4D97-AF65-F5344CB8AC3E}">
        <p14:creationId xmlns:p14="http://schemas.microsoft.com/office/powerpoint/2010/main" val="3266130296"/>
      </p:ext>
    </p:extLst>
  </p:cSld>
  <p:clrMapOvr>
    <a:masterClrMapping/>
  </p:clrMapOvr>
  <p:extLst>
    <p:ext uri="{DCECCB84-F9BA-43D5-87BE-67443E8EF086}">
      <p15:sldGuideLst xmlns:p15="http://schemas.microsoft.com/office/powerpoint/2012/main">
        <p15:guide id="1" pos="7080">
          <p15:clr>
            <a:srgbClr val="FBAE40"/>
          </p15:clr>
        </p15:guide>
        <p15:guide id="2" pos="5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0" name="Picture 9" descr="image_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4775995" cy="6867444"/>
          </a:xfrm>
          <a:prstGeom prst="rect">
            <a:avLst/>
          </a:prstGeom>
        </p:spPr>
      </p:pic>
      <p:sp>
        <p:nvSpPr>
          <p:cNvPr id="4"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5145699" y="365126"/>
            <a:ext cx="6435703" cy="833480"/>
          </a:xfrm>
        </p:spPr>
        <p:txBody>
          <a:bodyPr anchor="b" anchorCtr="0">
            <a:normAutofit/>
          </a:bodyPr>
          <a:lstStyle>
            <a:lvl1pPr>
              <a:defRPr sz="2400" kern="800" cap="all" spc="100" baseline="0"/>
            </a:lvl1pPr>
          </a:lstStyle>
          <a:p>
            <a:r>
              <a:rPr lang="en-US"/>
              <a:t>Click here to insert title</a:t>
            </a:r>
          </a:p>
        </p:txBody>
      </p:sp>
      <p:sp>
        <p:nvSpPr>
          <p:cNvPr id="5"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5145699"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6" name="TextBox 5">
            <a:extLst>
              <a:ext uri="{FF2B5EF4-FFF2-40B4-BE49-F238E27FC236}">
                <a16:creationId xmlns:a16="http://schemas.microsoft.com/office/drawing/2014/main" id="{B4B219DC-D206-2146-8C31-C492640D92D2}"/>
              </a:ext>
            </a:extLst>
          </p:cNvPr>
          <p:cNvSpPr txBox="1"/>
          <p:nvPr userDrawn="1"/>
        </p:nvSpPr>
        <p:spPr>
          <a:xfrm>
            <a:off x="5048009"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7" name="Straight Connector 6">
            <a:extLst>
              <a:ext uri="{FF2B5EF4-FFF2-40B4-BE49-F238E27FC236}">
                <a16:creationId xmlns:a16="http://schemas.microsoft.com/office/drawing/2014/main" id="{7A55B705-7D5A-0248-96EA-F6A4CC8F4F3C}"/>
              </a:ext>
            </a:extLst>
          </p:cNvPr>
          <p:cNvCxnSpPr>
            <a:cxnSpLocks/>
          </p:cNvCxnSpPr>
          <p:nvPr userDrawn="1"/>
        </p:nvCxnSpPr>
        <p:spPr>
          <a:xfrm>
            <a:off x="5145699"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C03741-70BF-AB4D-AABC-F79E62D8E0BE}"/>
              </a:ext>
            </a:extLst>
          </p:cNvPr>
          <p:cNvSpPr txBox="1"/>
          <p:nvPr userDrawn="1"/>
        </p:nvSpPr>
        <p:spPr>
          <a:xfrm>
            <a:off x="928171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9" name="Picture 8">
            <a:extLst>
              <a:ext uri="{FF2B5EF4-FFF2-40B4-BE49-F238E27FC236}">
                <a16:creationId xmlns:a16="http://schemas.microsoft.com/office/drawing/2014/main" id="{428832F0-CCAD-5B4D-B796-AACAB34353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1213" y="6390639"/>
            <a:ext cx="906127" cy="325354"/>
          </a:xfrm>
          <a:prstGeom prst="rect">
            <a:avLst/>
          </a:prstGeom>
        </p:spPr>
      </p:pic>
    </p:spTree>
    <p:extLst>
      <p:ext uri="{BB962C8B-B14F-4D97-AF65-F5344CB8AC3E}">
        <p14:creationId xmlns:p14="http://schemas.microsoft.com/office/powerpoint/2010/main" val="146333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5145699" y="365126"/>
            <a:ext cx="6435703" cy="833480"/>
          </a:xfrm>
        </p:spPr>
        <p:txBody>
          <a:bodyPr anchor="b" anchorCtr="0">
            <a:normAutofit/>
          </a:bodyPr>
          <a:lstStyle>
            <a:lvl1pPr>
              <a:defRPr sz="2400" kern="800" cap="all" spc="100" baseline="0"/>
            </a:lvl1pPr>
          </a:lstStyle>
          <a:p>
            <a:r>
              <a:rPr lang="en-US"/>
              <a:t>Click here to insert title</a:t>
            </a:r>
          </a:p>
        </p:txBody>
      </p:sp>
      <p:sp>
        <p:nvSpPr>
          <p:cNvPr id="4"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5145699"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5" name="TextBox 4">
            <a:extLst>
              <a:ext uri="{FF2B5EF4-FFF2-40B4-BE49-F238E27FC236}">
                <a16:creationId xmlns:a16="http://schemas.microsoft.com/office/drawing/2014/main" id="{B4B219DC-D206-2146-8C31-C492640D92D2}"/>
              </a:ext>
            </a:extLst>
          </p:cNvPr>
          <p:cNvSpPr txBox="1"/>
          <p:nvPr userDrawn="1"/>
        </p:nvSpPr>
        <p:spPr>
          <a:xfrm>
            <a:off x="5048009"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6" name="Straight Connector 5">
            <a:extLst>
              <a:ext uri="{FF2B5EF4-FFF2-40B4-BE49-F238E27FC236}">
                <a16:creationId xmlns:a16="http://schemas.microsoft.com/office/drawing/2014/main" id="{7A55B705-7D5A-0248-96EA-F6A4CC8F4F3C}"/>
              </a:ext>
            </a:extLst>
          </p:cNvPr>
          <p:cNvCxnSpPr>
            <a:cxnSpLocks/>
          </p:cNvCxnSpPr>
          <p:nvPr userDrawn="1"/>
        </p:nvCxnSpPr>
        <p:spPr>
          <a:xfrm>
            <a:off x="5145699"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C03741-70BF-AB4D-AABC-F79E62D8E0BE}"/>
              </a:ext>
            </a:extLst>
          </p:cNvPr>
          <p:cNvSpPr txBox="1"/>
          <p:nvPr userDrawn="1"/>
        </p:nvSpPr>
        <p:spPr>
          <a:xfrm>
            <a:off x="928171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8" name="Picture 7">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51213" y="6390639"/>
            <a:ext cx="906127" cy="325354"/>
          </a:xfrm>
          <a:prstGeom prst="rect">
            <a:avLst/>
          </a:prstGeom>
        </p:spPr>
      </p:pic>
      <p:pic>
        <p:nvPicPr>
          <p:cNvPr id="9" name="Picture 8" descr="image_4.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4778216" cy="6870637"/>
          </a:xfrm>
          <a:prstGeom prst="rect">
            <a:avLst/>
          </a:prstGeom>
        </p:spPr>
      </p:pic>
    </p:spTree>
    <p:extLst>
      <p:ext uri="{BB962C8B-B14F-4D97-AF65-F5344CB8AC3E}">
        <p14:creationId xmlns:p14="http://schemas.microsoft.com/office/powerpoint/2010/main" val="3547585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2">
    <p:spTree>
      <p:nvGrpSpPr>
        <p:cNvPr id="1" name=""/>
        <p:cNvGrpSpPr/>
        <p:nvPr/>
      </p:nvGrpSpPr>
      <p:grpSpPr>
        <a:xfrm>
          <a:off x="0" y="0"/>
          <a:ext cx="0" cy="0"/>
          <a:chOff x="0" y="0"/>
          <a:chExt cx="0" cy="0"/>
        </a:xfrm>
      </p:grpSpPr>
      <p:pic>
        <p:nvPicPr>
          <p:cNvPr id="6" name="Picture 5" descr="image_2.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24887" y="0"/>
            <a:ext cx="4775995" cy="6867444"/>
          </a:xfrm>
          <a:prstGeom prst="rect">
            <a:avLst/>
          </a:prstGeom>
        </p:spPr>
      </p:pic>
      <p:sp>
        <p:nvSpPr>
          <p:cNvPr id="19"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474058" y="365126"/>
            <a:ext cx="6435703" cy="833480"/>
          </a:xfrm>
        </p:spPr>
        <p:txBody>
          <a:bodyPr anchor="b" anchorCtr="0">
            <a:normAutofit/>
          </a:bodyPr>
          <a:lstStyle>
            <a:lvl1pPr>
              <a:defRPr sz="2400" kern="800" cap="all" spc="100" baseline="0"/>
            </a:lvl1pPr>
          </a:lstStyle>
          <a:p>
            <a:r>
              <a:rPr lang="en-US"/>
              <a:t>Click here to insert title</a:t>
            </a:r>
          </a:p>
        </p:txBody>
      </p:sp>
      <p:sp>
        <p:nvSpPr>
          <p:cNvPr id="20"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474058"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21" name="TextBox 20">
            <a:extLst>
              <a:ext uri="{FF2B5EF4-FFF2-40B4-BE49-F238E27FC236}">
                <a16:creationId xmlns:a16="http://schemas.microsoft.com/office/drawing/2014/main" id="{B4B219DC-D206-2146-8C31-C492640D92D2}"/>
              </a:ext>
            </a:extLst>
          </p:cNvPr>
          <p:cNvSpPr txBox="1"/>
          <p:nvPr userDrawn="1"/>
        </p:nvSpPr>
        <p:spPr>
          <a:xfrm>
            <a:off x="376367"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22" name="Straight Connector 21">
            <a:extLst>
              <a:ext uri="{FF2B5EF4-FFF2-40B4-BE49-F238E27FC236}">
                <a16:creationId xmlns:a16="http://schemas.microsoft.com/office/drawing/2014/main" id="{7A55B705-7D5A-0248-96EA-F6A4CC8F4F3C}"/>
              </a:ext>
            </a:extLst>
          </p:cNvPr>
          <p:cNvCxnSpPr>
            <a:cxnSpLocks/>
          </p:cNvCxnSpPr>
          <p:nvPr userDrawn="1"/>
        </p:nvCxnSpPr>
        <p:spPr>
          <a:xfrm>
            <a:off x="474058"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BC03741-70BF-AB4D-AABC-F79E62D8E0BE}"/>
              </a:ext>
            </a:extLst>
          </p:cNvPr>
          <p:cNvSpPr txBox="1"/>
          <p:nvPr userDrawn="1"/>
        </p:nvSpPr>
        <p:spPr>
          <a:xfrm>
            <a:off x="461007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24" name="Picture 23">
            <a:extLst>
              <a:ext uri="{FF2B5EF4-FFF2-40B4-BE49-F238E27FC236}">
                <a16:creationId xmlns:a16="http://schemas.microsoft.com/office/drawing/2014/main" id="{428832F0-CCAD-5B4D-B796-AACAB34353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79571" y="6390639"/>
            <a:ext cx="906127" cy="325354"/>
          </a:xfrm>
          <a:prstGeom prst="rect">
            <a:avLst/>
          </a:prstGeom>
        </p:spPr>
      </p:pic>
    </p:spTree>
    <p:extLst>
      <p:ext uri="{BB962C8B-B14F-4D97-AF65-F5344CB8AC3E}">
        <p14:creationId xmlns:p14="http://schemas.microsoft.com/office/powerpoint/2010/main" val="19424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descr="image_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24886" y="-1"/>
            <a:ext cx="4784877" cy="6880215"/>
          </a:xfrm>
          <a:prstGeom prst="rect">
            <a:avLst/>
          </a:prstGeom>
        </p:spPr>
      </p:pic>
      <p:sp>
        <p:nvSpPr>
          <p:cNvPr id="4"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474058" y="365126"/>
            <a:ext cx="6435703" cy="833480"/>
          </a:xfrm>
        </p:spPr>
        <p:txBody>
          <a:bodyPr anchor="b" anchorCtr="0">
            <a:normAutofit/>
          </a:bodyPr>
          <a:lstStyle>
            <a:lvl1pPr>
              <a:defRPr sz="2400" kern="800" cap="all" spc="100" baseline="0"/>
            </a:lvl1pPr>
          </a:lstStyle>
          <a:p>
            <a:r>
              <a:rPr lang="en-US"/>
              <a:t>Click here to insert title</a:t>
            </a:r>
          </a:p>
        </p:txBody>
      </p:sp>
      <p:sp>
        <p:nvSpPr>
          <p:cNvPr id="5"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474058"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6" name="TextBox 5">
            <a:extLst>
              <a:ext uri="{FF2B5EF4-FFF2-40B4-BE49-F238E27FC236}">
                <a16:creationId xmlns:a16="http://schemas.microsoft.com/office/drawing/2014/main" id="{B4B219DC-D206-2146-8C31-C492640D92D2}"/>
              </a:ext>
            </a:extLst>
          </p:cNvPr>
          <p:cNvSpPr txBox="1"/>
          <p:nvPr userDrawn="1"/>
        </p:nvSpPr>
        <p:spPr>
          <a:xfrm>
            <a:off x="376367"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7" name="Straight Connector 6">
            <a:extLst>
              <a:ext uri="{FF2B5EF4-FFF2-40B4-BE49-F238E27FC236}">
                <a16:creationId xmlns:a16="http://schemas.microsoft.com/office/drawing/2014/main" id="{7A55B705-7D5A-0248-96EA-F6A4CC8F4F3C}"/>
              </a:ext>
            </a:extLst>
          </p:cNvPr>
          <p:cNvCxnSpPr>
            <a:cxnSpLocks/>
          </p:cNvCxnSpPr>
          <p:nvPr userDrawn="1"/>
        </p:nvCxnSpPr>
        <p:spPr>
          <a:xfrm>
            <a:off x="474058"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C03741-70BF-AB4D-AABC-F79E62D8E0BE}"/>
              </a:ext>
            </a:extLst>
          </p:cNvPr>
          <p:cNvSpPr txBox="1"/>
          <p:nvPr userDrawn="1"/>
        </p:nvSpPr>
        <p:spPr>
          <a:xfrm>
            <a:off x="461007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9" name="Picture 8">
            <a:extLst>
              <a:ext uri="{FF2B5EF4-FFF2-40B4-BE49-F238E27FC236}">
                <a16:creationId xmlns:a16="http://schemas.microsoft.com/office/drawing/2014/main" id="{428832F0-CCAD-5B4D-B796-AACAB34353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79571" y="6390639"/>
            <a:ext cx="906127" cy="325354"/>
          </a:xfrm>
          <a:prstGeom prst="rect">
            <a:avLst/>
          </a:prstGeom>
        </p:spPr>
      </p:pic>
    </p:spTree>
    <p:extLst>
      <p:ext uri="{BB962C8B-B14F-4D97-AF65-F5344CB8AC3E}">
        <p14:creationId xmlns:p14="http://schemas.microsoft.com/office/powerpoint/2010/main" val="472605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474058" y="365126"/>
            <a:ext cx="6435703" cy="833480"/>
          </a:xfrm>
        </p:spPr>
        <p:txBody>
          <a:bodyPr anchor="b" anchorCtr="0">
            <a:normAutofit/>
          </a:bodyPr>
          <a:lstStyle>
            <a:lvl1pPr>
              <a:defRPr sz="2400" kern="800" cap="all" spc="100" baseline="0"/>
            </a:lvl1pPr>
          </a:lstStyle>
          <a:p>
            <a:r>
              <a:rPr lang="en-US"/>
              <a:t>Click here to insert title</a:t>
            </a:r>
          </a:p>
        </p:txBody>
      </p:sp>
      <p:sp>
        <p:nvSpPr>
          <p:cNvPr id="4"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474058"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5" name="TextBox 4">
            <a:extLst>
              <a:ext uri="{FF2B5EF4-FFF2-40B4-BE49-F238E27FC236}">
                <a16:creationId xmlns:a16="http://schemas.microsoft.com/office/drawing/2014/main" id="{B4B219DC-D206-2146-8C31-C492640D92D2}"/>
              </a:ext>
            </a:extLst>
          </p:cNvPr>
          <p:cNvSpPr txBox="1"/>
          <p:nvPr userDrawn="1"/>
        </p:nvSpPr>
        <p:spPr>
          <a:xfrm>
            <a:off x="376367"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6" name="Straight Connector 5">
            <a:extLst>
              <a:ext uri="{FF2B5EF4-FFF2-40B4-BE49-F238E27FC236}">
                <a16:creationId xmlns:a16="http://schemas.microsoft.com/office/drawing/2014/main" id="{7A55B705-7D5A-0248-96EA-F6A4CC8F4F3C}"/>
              </a:ext>
            </a:extLst>
          </p:cNvPr>
          <p:cNvCxnSpPr>
            <a:cxnSpLocks/>
          </p:cNvCxnSpPr>
          <p:nvPr userDrawn="1"/>
        </p:nvCxnSpPr>
        <p:spPr>
          <a:xfrm>
            <a:off x="474058"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C03741-70BF-AB4D-AABC-F79E62D8E0BE}"/>
              </a:ext>
            </a:extLst>
          </p:cNvPr>
          <p:cNvSpPr txBox="1"/>
          <p:nvPr userDrawn="1"/>
        </p:nvSpPr>
        <p:spPr>
          <a:xfrm>
            <a:off x="461007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8" name="Picture 7">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79571" y="6390639"/>
            <a:ext cx="906127" cy="325354"/>
          </a:xfrm>
          <a:prstGeom prst="rect">
            <a:avLst/>
          </a:prstGeom>
        </p:spPr>
      </p:pic>
      <p:pic>
        <p:nvPicPr>
          <p:cNvPr id="9" name="Picture 8" descr="image_6.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24886" y="-563"/>
            <a:ext cx="4775996" cy="6867445"/>
          </a:xfrm>
          <a:prstGeom prst="rect">
            <a:avLst/>
          </a:prstGeom>
        </p:spPr>
      </p:pic>
    </p:spTree>
    <p:extLst>
      <p:ext uri="{BB962C8B-B14F-4D97-AF65-F5344CB8AC3E}">
        <p14:creationId xmlns:p14="http://schemas.microsoft.com/office/powerpoint/2010/main" val="1053940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961927-29EC-CC40-B906-82853A94349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862225-7042-5F4E-9AAC-1CB9A4153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1309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377"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00" kern="1200">
          <a:solidFill>
            <a:srgbClr val="40414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00" kern="1200">
          <a:solidFill>
            <a:srgbClr val="40414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rgbClr val="40414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40414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40414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Business_logic" TargetMode="External"/><Relationship Id="rId2" Type="http://schemas.openxmlformats.org/officeDocument/2006/relationships/hyperlink" Target="https://en.wikipedia.org/wiki/Domain_objects" TargetMode="External"/><Relationship Id="rId1" Type="http://schemas.openxmlformats.org/officeDocument/2006/relationships/slideLayout" Target="../slideLayouts/slideLayout3.xml"/><Relationship Id="rId4" Type="http://schemas.openxmlformats.org/officeDocument/2006/relationships/hyperlink" Target="http://www.martinfowler.com/books.html#refacto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en.wikipedia.org/wiki/Value_object" TargetMode="External"/><Relationship Id="rId2" Type="http://schemas.openxmlformats.org/officeDocument/2006/relationships/hyperlink" Target="https://en.wikipedia.org/wiki/Identity_(object-oriented_programming)" TargetMode="External"/><Relationship Id="rId1" Type="http://schemas.openxmlformats.org/officeDocument/2006/relationships/slideLayout" Target="../slideLayouts/slideLayout3.xml"/><Relationship Id="rId5" Type="http://schemas.openxmlformats.org/officeDocument/2006/relationships/hyperlink" Target="https://en.wikipedia.org/wiki/Factory_(object-oriented_programming)" TargetMode="External"/><Relationship Id="rId4" Type="http://schemas.openxmlformats.org/officeDocument/2006/relationships/hyperlink" Target="https://en.wikipedia.org/wiki/Immutable_objec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CQRS" TargetMode="External"/><Relationship Id="rId2" Type="http://schemas.openxmlformats.org/officeDocument/2006/relationships/hyperlink" Target="https://en.wikipedia.org/wiki/Greg_Young"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810884" y="1210950"/>
            <a:ext cx="5122987" cy="2251495"/>
          </a:xfrm>
        </p:spPr>
        <p:txBody>
          <a:bodyPr/>
          <a:lstStyle/>
          <a:p>
            <a:pPr>
              <a:lnSpc>
                <a:spcPct val="100000"/>
              </a:lnSpc>
            </a:pPr>
            <a:r>
              <a:rPr lang="en-US" dirty="0"/>
              <a:t>DOMAIN DRIVEN DESIGN</a:t>
            </a:r>
            <a:br>
              <a:rPr lang="en-US" dirty="0"/>
            </a:br>
            <a:r>
              <a:rPr lang="en-US" sz="800" dirty="0"/>
              <a:t> </a:t>
            </a:r>
            <a:br>
              <a:rPr lang="en-US" dirty="0"/>
            </a:br>
            <a:r>
              <a:rPr lang="en-US" sz="2000" dirty="0"/>
              <a:t>SOFTWARE DESIGN APPROACH</a:t>
            </a:r>
            <a:endParaRPr lang="en-US" dirty="0"/>
          </a:p>
        </p:txBody>
      </p:sp>
      <p:sp>
        <p:nvSpPr>
          <p:cNvPr id="13" name="Text Placeholder 12"/>
          <p:cNvSpPr>
            <a:spLocks noGrp="1"/>
          </p:cNvSpPr>
          <p:nvPr>
            <p:ph type="body" sz="quarter" idx="11"/>
          </p:nvPr>
        </p:nvSpPr>
        <p:spPr/>
        <p:txBody>
          <a:bodyPr/>
          <a:lstStyle/>
          <a:p>
            <a:r>
              <a:rPr lang="en-US" dirty="0"/>
              <a:t>DECEMBER 8, 2022</a:t>
            </a:r>
          </a:p>
        </p:txBody>
      </p:sp>
      <p:sp>
        <p:nvSpPr>
          <p:cNvPr id="12" name="Subtitle 11"/>
          <p:cNvSpPr>
            <a:spLocks noGrp="1"/>
          </p:cNvSpPr>
          <p:nvPr>
            <p:ph type="subTitle" idx="1"/>
          </p:nvPr>
        </p:nvSpPr>
        <p:spPr/>
        <p:txBody>
          <a:bodyPr/>
          <a:lstStyle/>
          <a:p>
            <a:r>
              <a:rPr lang="en-US" dirty="0"/>
              <a:t>Avinash </a:t>
            </a:r>
            <a:r>
              <a:rPr lang="en-US" dirty="0" err="1"/>
              <a:t>thorat</a:t>
            </a:r>
            <a:endParaRPr lang="en-US" dirty="0"/>
          </a:p>
        </p:txBody>
      </p:sp>
    </p:spTree>
    <p:extLst>
      <p:ext uri="{BB962C8B-B14F-4D97-AF65-F5344CB8AC3E}">
        <p14:creationId xmlns:p14="http://schemas.microsoft.com/office/powerpoint/2010/main" val="116770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60D97-3C2F-2822-41D1-7DE2A84B1335}"/>
              </a:ext>
            </a:extLst>
          </p:cNvPr>
          <p:cNvSpPr>
            <a:spLocks noGrp="1"/>
          </p:cNvSpPr>
          <p:nvPr>
            <p:ph type="title"/>
          </p:nvPr>
        </p:nvSpPr>
        <p:spPr/>
        <p:txBody>
          <a:bodyPr/>
          <a:lstStyle/>
          <a:p>
            <a:r>
              <a:rPr lang="en-US" dirty="0"/>
              <a:t>domain driven design micro service</a:t>
            </a:r>
          </a:p>
        </p:txBody>
      </p:sp>
      <p:pic>
        <p:nvPicPr>
          <p:cNvPr id="6" name="Content Placeholder 5" descr="Diagram&#10;&#10;Description automatically generated">
            <a:extLst>
              <a:ext uri="{FF2B5EF4-FFF2-40B4-BE49-F238E27FC236}">
                <a16:creationId xmlns:a16="http://schemas.microsoft.com/office/drawing/2014/main" id="{CF9A1528-7596-583B-AA89-2E85FC90CE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bwMode="auto">
          <a:xfrm>
            <a:off x="3757092" y="1397000"/>
            <a:ext cx="4677815"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3660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with medium confidence">
            <a:extLst>
              <a:ext uri="{FF2B5EF4-FFF2-40B4-BE49-F238E27FC236}">
                <a16:creationId xmlns:a16="http://schemas.microsoft.com/office/drawing/2014/main" id="{D87E7ABF-2D9A-EC32-0B04-7141E40F4E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40" y="395274"/>
            <a:ext cx="10383520" cy="5751526"/>
          </a:xfrm>
          <a:prstGeom prst="rect">
            <a:avLst/>
          </a:prstGeom>
        </p:spPr>
      </p:pic>
    </p:spTree>
    <p:extLst>
      <p:ext uri="{BB962C8B-B14F-4D97-AF65-F5344CB8AC3E}">
        <p14:creationId xmlns:p14="http://schemas.microsoft.com/office/powerpoint/2010/main" val="408660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F32C-B673-0190-316B-23AF6D155B87}"/>
              </a:ext>
            </a:extLst>
          </p:cNvPr>
          <p:cNvSpPr>
            <a:spLocks noGrp="1"/>
          </p:cNvSpPr>
          <p:nvPr>
            <p:ph type="title"/>
          </p:nvPr>
        </p:nvSpPr>
        <p:spPr/>
        <p:txBody>
          <a:bodyPr/>
          <a:lstStyle/>
          <a:p>
            <a:r>
              <a:rPr lang="en-US" dirty="0"/>
              <a:t>Structure of micro service</a:t>
            </a:r>
          </a:p>
        </p:txBody>
      </p:sp>
      <p:sp>
        <p:nvSpPr>
          <p:cNvPr id="3" name="Content Placeholder 2">
            <a:extLst>
              <a:ext uri="{FF2B5EF4-FFF2-40B4-BE49-F238E27FC236}">
                <a16:creationId xmlns:a16="http://schemas.microsoft.com/office/drawing/2014/main" id="{9E37C6DD-AC6F-AA23-6A10-1FB78059F4D8}"/>
              </a:ext>
            </a:extLst>
          </p:cNvPr>
          <p:cNvSpPr>
            <a:spLocks noGrp="1"/>
          </p:cNvSpPr>
          <p:nvPr>
            <p:ph idx="1"/>
          </p:nvPr>
        </p:nvSpPr>
        <p:spPr/>
        <p:txBody>
          <a:bodyPr/>
          <a:lstStyle/>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DDD approaches should be applied only if you are implementing complex microservices with significant business rules. Simpler responsibilities, like a CRUD service, can be managed with simpler approaches.</a:t>
            </a:r>
          </a:p>
          <a:p>
            <a:pPr marL="285750" indent="-285750">
              <a:buFont typeface="Arial" panose="020B0604020202020204" pitchFamily="34" charset="0"/>
              <a:buChar char="•"/>
            </a:pPr>
            <a:r>
              <a:rPr lang="en-US" dirty="0">
                <a:solidFill>
                  <a:srgbClr val="171717"/>
                </a:solidFill>
                <a:latin typeface="Segoe UI" panose="020B0502040204020203" pitchFamily="34" charset="0"/>
              </a:rPr>
              <a:t>Y</a:t>
            </a:r>
            <a:r>
              <a:rPr lang="en-US" b="0" i="0" dirty="0">
                <a:solidFill>
                  <a:srgbClr val="171717"/>
                </a:solidFill>
                <a:effectLst/>
                <a:latin typeface="Segoe UI" panose="020B0502040204020203" pitchFamily="34" charset="0"/>
              </a:rPr>
              <a:t>ou should create a boundary around things that need cohesion. Second, you want to avoid chatty communications between microservices. If two microservices need to collaborate a lot with each other, they should probably be the same microservice.</a:t>
            </a:r>
          </a:p>
          <a:p>
            <a:pPr marL="285750" indent="-285750">
              <a:buFont typeface="Arial" panose="020B0604020202020204" pitchFamily="34" charset="0"/>
              <a:buChar char="•"/>
            </a:pPr>
            <a:r>
              <a:rPr lang="en-US" dirty="0">
                <a:solidFill>
                  <a:srgbClr val="171717"/>
                </a:solidFill>
                <a:latin typeface="Segoe UI" panose="020B0502040204020203" pitchFamily="34" charset="0"/>
              </a:rPr>
              <a:t>E</a:t>
            </a:r>
            <a:r>
              <a:rPr lang="en-US" b="0" i="0" dirty="0">
                <a:solidFill>
                  <a:srgbClr val="171717"/>
                </a:solidFill>
                <a:effectLst/>
                <a:latin typeface="Segoe UI" panose="020B0502040204020203" pitchFamily="34" charset="0"/>
              </a:rPr>
              <a:t>ach layer communicates only with certain other layers.</a:t>
            </a:r>
            <a:endParaRPr lang="en-US" dirty="0"/>
          </a:p>
        </p:txBody>
      </p:sp>
    </p:spTree>
    <p:extLst>
      <p:ext uri="{BB962C8B-B14F-4D97-AF65-F5344CB8AC3E}">
        <p14:creationId xmlns:p14="http://schemas.microsoft.com/office/powerpoint/2010/main" val="41291604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0866-8BA2-0A4B-0684-829847BDF695}"/>
              </a:ext>
            </a:extLst>
          </p:cNvPr>
          <p:cNvSpPr>
            <a:spLocks noGrp="1"/>
          </p:cNvSpPr>
          <p:nvPr>
            <p:ph type="title"/>
          </p:nvPr>
        </p:nvSpPr>
        <p:spPr/>
        <p:txBody>
          <a:bodyPr/>
          <a:lstStyle/>
          <a:p>
            <a:r>
              <a:rPr lang="en-US" dirty="0"/>
              <a:t>Domain model</a:t>
            </a:r>
          </a:p>
        </p:txBody>
      </p:sp>
      <p:sp>
        <p:nvSpPr>
          <p:cNvPr id="3" name="Content Placeholder 2">
            <a:extLst>
              <a:ext uri="{FF2B5EF4-FFF2-40B4-BE49-F238E27FC236}">
                <a16:creationId xmlns:a16="http://schemas.microsoft.com/office/drawing/2014/main" id="{A9BB1C90-89C8-26BA-3849-83EFC4A60632}"/>
              </a:ext>
            </a:extLst>
          </p:cNvPr>
          <p:cNvSpPr>
            <a:spLocks noGrp="1"/>
          </p:cNvSpPr>
          <p:nvPr>
            <p:ph idx="1"/>
          </p:nvPr>
        </p:nvSpPr>
        <p:spPr/>
        <p:txBody>
          <a:bodyPr/>
          <a:lstStyle/>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 When you implement a microservice domain model layer in .NET, that layer is coded as a class library with the domain entities that capture data plus behavior (methods with logic).</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Data persistence tasks should be performed by the infrastructure layer.</a:t>
            </a:r>
          </a:p>
          <a:p>
            <a:pPr marL="285750" indent="-285750">
              <a:buFont typeface="Arial" panose="020B0604020202020204" pitchFamily="34" charset="0"/>
              <a:buChar char="•"/>
            </a:pPr>
            <a:r>
              <a:rPr lang="en-US" dirty="0">
                <a:solidFill>
                  <a:srgbClr val="171717"/>
                </a:solidFill>
                <a:latin typeface="Segoe UI" panose="020B0502040204020203" pitchFamily="34" charset="0"/>
              </a:rPr>
              <a:t>Yo</a:t>
            </a:r>
            <a:r>
              <a:rPr lang="en-US" b="0" i="0" dirty="0">
                <a:solidFill>
                  <a:srgbClr val="171717"/>
                </a:solidFill>
                <a:effectLst/>
                <a:latin typeface="Segoe UI" panose="020B0502040204020203" pitchFamily="34" charset="0"/>
              </a:rPr>
              <a:t>u should not ignore persistence concerns. It is still important to understand the physical data model and how it maps to your entity object model.</a:t>
            </a:r>
            <a:endParaRPr lang="en-US" dirty="0"/>
          </a:p>
        </p:txBody>
      </p:sp>
    </p:spTree>
    <p:extLst>
      <p:ext uri="{BB962C8B-B14F-4D97-AF65-F5344CB8AC3E}">
        <p14:creationId xmlns:p14="http://schemas.microsoft.com/office/powerpoint/2010/main" val="3416880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0866-8BA2-0A4B-0684-829847BDF695}"/>
              </a:ext>
            </a:extLst>
          </p:cNvPr>
          <p:cNvSpPr>
            <a:spLocks noGrp="1"/>
          </p:cNvSpPr>
          <p:nvPr>
            <p:ph type="title"/>
          </p:nvPr>
        </p:nvSpPr>
        <p:spPr/>
        <p:txBody>
          <a:bodyPr/>
          <a:lstStyle/>
          <a:p>
            <a:r>
              <a:rPr lang="en-US" dirty="0"/>
              <a:t>application</a:t>
            </a:r>
          </a:p>
        </p:txBody>
      </p:sp>
      <p:sp>
        <p:nvSpPr>
          <p:cNvPr id="3" name="Content Placeholder 2">
            <a:extLst>
              <a:ext uri="{FF2B5EF4-FFF2-40B4-BE49-F238E27FC236}">
                <a16:creationId xmlns:a16="http://schemas.microsoft.com/office/drawing/2014/main" id="{A9BB1C90-89C8-26BA-3849-83EFC4A60632}"/>
              </a:ext>
            </a:extLst>
          </p:cNvPr>
          <p:cNvSpPr>
            <a:spLocks noGrp="1"/>
          </p:cNvSpPr>
          <p:nvPr>
            <p:ph idx="1"/>
          </p:nvPr>
        </p:nvSpPr>
        <p:spPr/>
        <p:txBody>
          <a:bodyPr/>
          <a:lstStyle/>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Defines the jobs the software is supposed to do and directs the expressive domain objects to work out problems.</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 It does not contain business rules or knowledge, but only coordinates tasks and delegates work to collaborations of domain objects in the next layer down</a:t>
            </a:r>
            <a:r>
              <a:rPr lang="en-US" dirty="0">
                <a:solidFill>
                  <a:srgbClr val="171717"/>
                </a:solidFill>
                <a:latin typeface="Segoe UI" panose="020B0502040204020203" pitchFamily="34" charset="0"/>
              </a:rPr>
              <a:t>.</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 It includes queries if using a CQRS approach, commands accepted by the microservice, and even the event-driven communication between microservices (integration events). </a:t>
            </a:r>
          </a:p>
          <a:p>
            <a:pPr marL="285750" indent="-285750">
              <a:buFont typeface="Arial" panose="020B0604020202020204" pitchFamily="34" charset="0"/>
              <a:buChar char="•"/>
            </a:pPr>
            <a:r>
              <a:rPr lang="en-US" dirty="0"/>
              <a:t> It delegates the execution of business rules to the domain model classes themselves (aggregate roots and domain entities), which will ultimately update the data within those domain entities. </a:t>
            </a:r>
            <a:r>
              <a:rPr lang="en-US" b="0" i="0" dirty="0">
                <a:solidFill>
                  <a:srgbClr val="171717"/>
                </a:solidFill>
                <a:effectLst/>
                <a:latin typeface="Segoe UI" panose="020B0502040204020203" pitchFamily="34" charset="0"/>
              </a:rPr>
              <a:t> the implementation related to a Web API service.</a:t>
            </a:r>
            <a:endParaRPr lang="en-US" dirty="0"/>
          </a:p>
        </p:txBody>
      </p:sp>
    </p:spTree>
    <p:extLst>
      <p:ext uri="{BB962C8B-B14F-4D97-AF65-F5344CB8AC3E}">
        <p14:creationId xmlns:p14="http://schemas.microsoft.com/office/powerpoint/2010/main" val="175622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90866-8BA2-0A4B-0684-829847BDF695}"/>
              </a:ext>
            </a:extLst>
          </p:cNvPr>
          <p:cNvSpPr>
            <a:spLocks noGrp="1"/>
          </p:cNvSpPr>
          <p:nvPr>
            <p:ph type="title"/>
          </p:nvPr>
        </p:nvSpPr>
        <p:spPr/>
        <p:txBody>
          <a:bodyPr/>
          <a:lstStyle/>
          <a:p>
            <a:r>
              <a:rPr lang="en-US" dirty="0"/>
              <a:t>infrastructure</a:t>
            </a:r>
          </a:p>
        </p:txBody>
      </p:sp>
      <p:sp>
        <p:nvSpPr>
          <p:cNvPr id="3" name="Content Placeholder 2">
            <a:extLst>
              <a:ext uri="{FF2B5EF4-FFF2-40B4-BE49-F238E27FC236}">
                <a16:creationId xmlns:a16="http://schemas.microsoft.com/office/drawing/2014/main" id="{A9BB1C90-89C8-26BA-3849-83EFC4A60632}"/>
              </a:ext>
            </a:extLst>
          </p:cNvPr>
          <p:cNvSpPr>
            <a:spLocks noGrp="1"/>
          </p:cNvSpPr>
          <p:nvPr>
            <p:ph idx="1"/>
          </p:nvPr>
        </p:nvSpPr>
        <p:spPr/>
        <p:txBody>
          <a:bodyPr/>
          <a:lstStyle/>
          <a:p>
            <a:pPr marL="285750" indent="-285750">
              <a:buFont typeface="Arial" panose="020B0604020202020204" pitchFamily="34" charset="0"/>
              <a:buChar char="•"/>
            </a:pPr>
            <a:r>
              <a:rPr lang="en-US" dirty="0">
                <a:solidFill>
                  <a:srgbClr val="171717"/>
                </a:solidFill>
                <a:latin typeface="Segoe UI" panose="020B0502040204020203" pitchFamily="34" charset="0"/>
              </a:rPr>
              <a:t>H</a:t>
            </a:r>
            <a:r>
              <a:rPr lang="en-US" b="0" i="0" dirty="0">
                <a:solidFill>
                  <a:srgbClr val="171717"/>
                </a:solidFill>
                <a:effectLst/>
                <a:latin typeface="Segoe UI" panose="020B0502040204020203" pitchFamily="34" charset="0"/>
              </a:rPr>
              <a:t>ow the data that is initially held in domain entities (in memory) is persisted in databases</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Entity Framework Core code to implement the Repository pattern classes that use a </a:t>
            </a:r>
            <a:r>
              <a:rPr lang="en-US" b="0" i="0" dirty="0" err="1">
                <a:solidFill>
                  <a:srgbClr val="171717"/>
                </a:solidFill>
                <a:effectLst/>
                <a:latin typeface="Segoe UI" panose="020B0502040204020203" pitchFamily="34" charset="0"/>
              </a:rPr>
              <a:t>DBContext</a:t>
            </a:r>
            <a:r>
              <a:rPr lang="en-US" b="0" i="0" dirty="0">
                <a:solidFill>
                  <a:srgbClr val="171717"/>
                </a:solidFill>
                <a:effectLst/>
                <a:latin typeface="Segoe UI" panose="020B0502040204020203" pitchFamily="34" charset="0"/>
              </a:rPr>
              <a:t> to persist data in a relational database.</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Dependencies in a DDD Service, the Application layer depends on Domain and Infrastructure, and Infrastructure depends on Domain, but Domain doesn't depend on any layer. This layer design should be independent for each microservice</a:t>
            </a:r>
            <a:endParaRPr lang="en-US" dirty="0">
              <a:solidFill>
                <a:srgbClr val="171717"/>
              </a:solidFill>
              <a:latin typeface="Segoe UI" panose="020B0502040204020203"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503778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iagram showing dependencies that exist between DDD service layers.">
            <a:extLst>
              <a:ext uri="{FF2B5EF4-FFF2-40B4-BE49-F238E27FC236}">
                <a16:creationId xmlns:a16="http://schemas.microsoft.com/office/drawing/2014/main" id="{6FE0FEAC-4305-FD8A-B99A-35A97136F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415" y="776287"/>
            <a:ext cx="9544050" cy="530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755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aggregates</a:t>
            </a:r>
          </a:p>
        </p:txBody>
      </p:sp>
    </p:spTree>
    <p:extLst>
      <p:ext uri="{BB962C8B-B14F-4D97-AF65-F5344CB8AC3E}">
        <p14:creationId xmlns:p14="http://schemas.microsoft.com/office/powerpoint/2010/main" val="1734945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EAFD-287D-C25A-8351-154A78C51651}"/>
              </a:ext>
            </a:extLst>
          </p:cNvPr>
          <p:cNvSpPr>
            <a:spLocks noGrp="1"/>
          </p:cNvSpPr>
          <p:nvPr>
            <p:ph type="title"/>
          </p:nvPr>
        </p:nvSpPr>
        <p:spPr/>
        <p:txBody>
          <a:bodyPr/>
          <a:lstStyle/>
          <a:p>
            <a:r>
              <a:rPr lang="en-US" dirty="0"/>
              <a:t>Aggregates</a:t>
            </a:r>
          </a:p>
        </p:txBody>
      </p:sp>
      <p:sp>
        <p:nvSpPr>
          <p:cNvPr id="3" name="Content Placeholder 2">
            <a:extLst>
              <a:ext uri="{FF2B5EF4-FFF2-40B4-BE49-F238E27FC236}">
                <a16:creationId xmlns:a16="http://schemas.microsoft.com/office/drawing/2014/main" id="{FDC53FD6-C6B3-0336-FE52-739E541DCE1C}"/>
              </a:ext>
            </a:extLst>
          </p:cNvPr>
          <p:cNvSpPr>
            <a:spLocks noGrp="1"/>
          </p:cNvSpPr>
          <p:nvPr>
            <p:ph idx="1"/>
          </p:nvPr>
        </p:nvSpPr>
        <p:spPr/>
        <p:txBody>
          <a:bodyPr/>
          <a:lstStyle/>
          <a:p>
            <a:pPr marL="285750" indent="-285750">
              <a:buFont typeface="Arial" panose="020B0604020202020204" pitchFamily="34" charset="0"/>
              <a:buChar char="•"/>
            </a:pPr>
            <a:r>
              <a:rPr lang="en-US" dirty="0">
                <a:solidFill>
                  <a:srgbClr val="171717"/>
                </a:solidFill>
                <a:latin typeface="Segoe UI" panose="020B0502040204020203" pitchFamily="34" charset="0"/>
              </a:rPr>
              <a:t>Aggregates are the important components of a DDD implementation. The main role of an aggregate is to enforce consistency and invariants through behaviors and encapsulation. Thus, the flow gets organized around the aggregates (as well as the other entities).</a:t>
            </a:r>
          </a:p>
          <a:p>
            <a:pPr marL="285750" indent="-285750">
              <a:buFont typeface="Arial" panose="020B0604020202020204" pitchFamily="34" charset="0"/>
              <a:buChar char="•"/>
            </a:pPr>
            <a:r>
              <a:rPr lang="en-US" dirty="0">
                <a:solidFill>
                  <a:srgbClr val="171717"/>
                </a:solidFill>
                <a:latin typeface="Segoe UI" panose="020B0502040204020203" pitchFamily="34" charset="0"/>
              </a:rPr>
              <a:t>You should note that aggregate roots guard their sub-entities zealously. The biggest rule to keep in mind is that aggregate roots are the only kind of entity to which your software may hold a reference. </a:t>
            </a:r>
          </a:p>
          <a:p>
            <a:pPr marL="285750" indent="-285750">
              <a:buFont typeface="Arial" panose="020B0604020202020204" pitchFamily="34" charset="0"/>
              <a:buChar char="•"/>
            </a:pPr>
            <a:r>
              <a:rPr lang="en-US" dirty="0">
                <a:solidFill>
                  <a:srgbClr val="171717"/>
                </a:solidFill>
                <a:latin typeface="Segoe UI" panose="020B0502040204020203" pitchFamily="34" charset="0"/>
              </a:rPr>
              <a:t>Let's assume I have an entity called Policy. Well, policies get renewed on an annual term, so there's likely an entity called Period. Since a Period cannot exist without a Policy and you can act on Periods through Policy, Policy is said to be an aggregate root and Period is a child of the same.</a:t>
            </a:r>
          </a:p>
          <a:p>
            <a:endParaRPr lang="en-US" dirty="0">
              <a:solidFill>
                <a:srgbClr val="292929"/>
              </a:solidFill>
              <a:latin typeface="source-serif-pro"/>
            </a:endParaRPr>
          </a:p>
          <a:p>
            <a:endParaRPr lang="en-US" b="0" i="0" dirty="0">
              <a:solidFill>
                <a:srgbClr val="292929"/>
              </a:solidFill>
              <a:effectLst/>
              <a:latin typeface="source-serif-pro"/>
            </a:endParaRPr>
          </a:p>
          <a:p>
            <a:endParaRPr lang="en-US" dirty="0"/>
          </a:p>
        </p:txBody>
      </p:sp>
      <p:pic>
        <p:nvPicPr>
          <p:cNvPr id="9" name="Picture 8">
            <a:extLst>
              <a:ext uri="{FF2B5EF4-FFF2-40B4-BE49-F238E27FC236}">
                <a16:creationId xmlns:a16="http://schemas.microsoft.com/office/drawing/2014/main" id="{2102C30E-BDFB-03C2-B0D4-45580041299F}"/>
              </a:ext>
            </a:extLst>
          </p:cNvPr>
          <p:cNvPicPr>
            <a:picLocks noChangeAspect="1"/>
          </p:cNvPicPr>
          <p:nvPr/>
        </p:nvPicPr>
        <p:blipFill>
          <a:blip r:embed="rId2"/>
          <a:stretch>
            <a:fillRect/>
          </a:stretch>
        </p:blipFill>
        <p:spPr>
          <a:xfrm>
            <a:off x="1218446" y="4104451"/>
            <a:ext cx="9755108" cy="1987604"/>
          </a:xfrm>
          <a:prstGeom prst="rect">
            <a:avLst/>
          </a:prstGeom>
        </p:spPr>
      </p:pic>
    </p:spTree>
    <p:extLst>
      <p:ext uri="{BB962C8B-B14F-4D97-AF65-F5344CB8AC3E}">
        <p14:creationId xmlns:p14="http://schemas.microsoft.com/office/powerpoint/2010/main" val="1834865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Example of MPM MS</a:t>
            </a:r>
          </a:p>
        </p:txBody>
      </p:sp>
    </p:spTree>
    <p:extLst>
      <p:ext uri="{BB962C8B-B14F-4D97-AF65-F5344CB8AC3E}">
        <p14:creationId xmlns:p14="http://schemas.microsoft.com/office/powerpoint/2010/main" val="30378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89BF-C26C-41B3-B9CE-18EBFA7C8F8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E8F0D7F-F15F-4BF6-8727-B42446C5A6F7}"/>
              </a:ext>
            </a:extLst>
          </p:cNvPr>
          <p:cNvSpPr>
            <a:spLocks noGrp="1"/>
          </p:cNvSpPr>
          <p:nvPr>
            <p:ph idx="1"/>
          </p:nvPr>
        </p:nvSpPr>
        <p:spPr/>
        <p:txBody>
          <a:bodyPr>
            <a:normAutofit/>
          </a:bodyPr>
          <a:lstStyle/>
          <a:p>
            <a:pPr marL="342900" lvl="0" indent="-342900">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DDD -Inception and background</a:t>
            </a:r>
            <a:endParaRPr lang="en-US"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Why use</a:t>
            </a:r>
            <a:endParaRPr lang="en-US"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DDD in Microservice</a:t>
            </a:r>
            <a:endParaRPr lang="en-US"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Aggregate in DDD</a:t>
            </a:r>
            <a:endParaRPr lang="en-US"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1 end to end example of MPM micro service</a:t>
            </a:r>
            <a:endParaRPr lang="en-US"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Must have with DDD</a:t>
            </a:r>
            <a:endParaRPr lang="en-US"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Anti-patterns</a:t>
            </a:r>
            <a:endParaRPr lang="en-US"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Dealing with Database</a:t>
            </a:r>
            <a:endParaRPr lang="en-US" sz="1800" dirty="0">
              <a:effectLst/>
              <a:latin typeface="Calibri" panose="020F0502020204030204" pitchFamily="34" charset="0"/>
              <a:ea typeface="Calibri" panose="020F0502020204030204" pitchFamily="34" charset="0"/>
            </a:endParaRPr>
          </a:p>
          <a:p>
            <a:pPr marL="342900" lvl="0" indent="-342900">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Conclusion</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36149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46B3C2D7-8405-FE9F-BD41-F63C8166117A}"/>
              </a:ext>
            </a:extLst>
          </p:cNvPr>
          <p:cNvGraphicFramePr>
            <a:graphicFrameLocks noGrp="1"/>
          </p:cNvGraphicFramePr>
          <p:nvPr>
            <p:extLst>
              <p:ext uri="{D42A27DB-BD31-4B8C-83A1-F6EECF244321}">
                <p14:modId xmlns:p14="http://schemas.microsoft.com/office/powerpoint/2010/main" val="3796304310"/>
              </p:ext>
            </p:extLst>
          </p:nvPr>
        </p:nvGraphicFramePr>
        <p:xfrm>
          <a:off x="0" y="0"/>
          <a:ext cx="12192000" cy="6858000"/>
        </p:xfrm>
        <a:graphic>
          <a:graphicData uri="http://schemas.openxmlformats.org/drawingml/2006/table">
            <a:tbl>
              <a:tblPr firstRow="1" bandRow="1">
                <a:tableStyleId>{5C22544A-7EE6-4342-B048-85BDC9FD1C3A}</a:tableStyleId>
              </a:tblPr>
              <a:tblGrid>
                <a:gridCol w="3035030">
                  <a:extLst>
                    <a:ext uri="{9D8B030D-6E8A-4147-A177-3AD203B41FA5}">
                      <a16:colId xmlns:a16="http://schemas.microsoft.com/office/drawing/2014/main" val="4006487551"/>
                    </a:ext>
                  </a:extLst>
                </a:gridCol>
                <a:gridCol w="6089515">
                  <a:extLst>
                    <a:ext uri="{9D8B030D-6E8A-4147-A177-3AD203B41FA5}">
                      <a16:colId xmlns:a16="http://schemas.microsoft.com/office/drawing/2014/main" val="3991180122"/>
                    </a:ext>
                  </a:extLst>
                </a:gridCol>
                <a:gridCol w="3067455">
                  <a:extLst>
                    <a:ext uri="{9D8B030D-6E8A-4147-A177-3AD203B41FA5}">
                      <a16:colId xmlns:a16="http://schemas.microsoft.com/office/drawing/2014/main" val="3823444928"/>
                    </a:ext>
                  </a:extLst>
                </a:gridCol>
              </a:tblGrid>
              <a:tr h="6858000">
                <a:tc>
                  <a:txBody>
                    <a:bodyPr/>
                    <a:lstStyle/>
                    <a:p>
                      <a:r>
                        <a:rPr lang="en-US" sz="1800" b="0" i="0" kern="1200" dirty="0">
                          <a:solidFill>
                            <a:schemeClr val="tx1"/>
                          </a:solidFill>
                          <a:effectLst/>
                          <a:latin typeface="+mn-lt"/>
                          <a:ea typeface="+mn-ea"/>
                          <a:cs typeface="+mn-cs"/>
                        </a:rPr>
                        <a:t>Entities:</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Loan</a:t>
                      </a: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Borrower</a:t>
                      </a:r>
                    </a:p>
                    <a:p>
                      <a:pPr marL="285750" indent="-285750">
                        <a:buFont typeface="Arial" panose="020B0604020202020204" pitchFamily="34" charset="0"/>
                        <a:buChar char="•"/>
                      </a:pPr>
                      <a:r>
                        <a:rPr lang="en-US" sz="1400" b="0" i="0" kern="1200" dirty="0" err="1">
                          <a:solidFill>
                            <a:schemeClr val="tx1"/>
                          </a:solidFill>
                          <a:effectLst/>
                          <a:latin typeface="+mn-lt"/>
                          <a:ea typeface="+mn-ea"/>
                          <a:cs typeface="+mn-cs"/>
                        </a:rPr>
                        <a:t>UnderwritingDecision</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err="1">
                          <a:solidFill>
                            <a:schemeClr val="tx1"/>
                          </a:solidFill>
                          <a:effectLst/>
                          <a:latin typeface="+mn-lt"/>
                          <a:ea typeface="+mn-ea"/>
                          <a:cs typeface="+mn-cs"/>
                        </a:rPr>
                        <a:t>FundingRequest</a:t>
                      </a:r>
                      <a:endParaRPr lang="en-US" sz="1400" b="0" i="0" kern="1200" dirty="0">
                        <a:solidFill>
                          <a:schemeClr val="tx1"/>
                        </a:solidFill>
                        <a:effectLst/>
                        <a:latin typeface="+mn-lt"/>
                        <a:ea typeface="+mn-ea"/>
                        <a:cs typeface="+mn-cs"/>
                      </a:endParaRPr>
                    </a:p>
                    <a:p>
                      <a:r>
                        <a:rPr lang="en-US" sz="1800" b="0" i="0" kern="1200" dirty="0">
                          <a:solidFill>
                            <a:schemeClr val="tx1"/>
                          </a:solidFill>
                          <a:effectLst/>
                          <a:latin typeface="+mn-lt"/>
                          <a:ea typeface="+mn-ea"/>
                          <a:cs typeface="+mn-cs"/>
                        </a:rPr>
                        <a:t>Value Objects:</a:t>
                      </a:r>
                    </a:p>
                    <a:p>
                      <a:pPr marL="285750" indent="-285750">
                        <a:buFont typeface="Arial" panose="020B0604020202020204" pitchFamily="34" charset="0"/>
                        <a:buChar char="•"/>
                      </a:pPr>
                      <a:r>
                        <a:rPr lang="en-US" sz="1400" b="0" i="0" kern="1200" dirty="0" err="1">
                          <a:solidFill>
                            <a:schemeClr val="tx1"/>
                          </a:solidFill>
                          <a:effectLst/>
                          <a:latin typeface="+mn-lt"/>
                          <a:ea typeface="+mn-ea"/>
                          <a:cs typeface="+mn-cs"/>
                        </a:rPr>
                        <a:t>ProductRate</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a:solidFill>
                            <a:schemeClr val="tx1"/>
                          </a:solidFill>
                          <a:effectLst/>
                          <a:latin typeface="+mn-lt"/>
                          <a:ea typeface="+mn-ea"/>
                          <a:cs typeface="+mn-cs"/>
                        </a:rPr>
                        <a:t>State</a:t>
                      </a:r>
                    </a:p>
                    <a:p>
                      <a:r>
                        <a:rPr lang="en-US" sz="1800" b="0" i="0" kern="1200" dirty="0">
                          <a:solidFill>
                            <a:schemeClr val="tx1"/>
                          </a:solidFill>
                          <a:effectLst/>
                          <a:latin typeface="+mn-lt"/>
                          <a:ea typeface="+mn-ea"/>
                          <a:cs typeface="+mn-cs"/>
                        </a:rPr>
                        <a:t>Services:</a:t>
                      </a:r>
                    </a:p>
                    <a:p>
                      <a:pPr marL="285750" indent="-285750">
                        <a:buFont typeface="Arial" panose="020B0604020202020204" pitchFamily="34" charset="0"/>
                        <a:buChar char="•"/>
                      </a:pPr>
                      <a:r>
                        <a:rPr lang="en-US" sz="1400" b="0" i="0" kern="1200" dirty="0" err="1">
                          <a:solidFill>
                            <a:schemeClr val="tx1"/>
                          </a:solidFill>
                          <a:effectLst/>
                          <a:latin typeface="+mn-lt"/>
                          <a:ea typeface="+mn-ea"/>
                          <a:cs typeface="+mn-cs"/>
                        </a:rPr>
                        <a:t>FundingService</a:t>
                      </a:r>
                      <a:endParaRPr lang="en-US" sz="1800" b="0" i="0" kern="1200" dirty="0">
                        <a:solidFill>
                          <a:schemeClr val="tx1"/>
                        </a:solidFill>
                        <a:effectLst/>
                        <a:latin typeface="+mn-lt"/>
                        <a:ea typeface="+mn-ea"/>
                        <a:cs typeface="+mn-cs"/>
                      </a:endParaRPr>
                    </a:p>
                    <a:p>
                      <a:r>
                        <a:rPr lang="en-US" sz="1800" b="0" i="0" kern="1200" dirty="0">
                          <a:solidFill>
                            <a:schemeClr val="tx1"/>
                          </a:solidFill>
                          <a:effectLst/>
                          <a:latin typeface="+mn-lt"/>
                          <a:ea typeface="+mn-ea"/>
                          <a:cs typeface="+mn-cs"/>
                        </a:rPr>
                        <a:t>Repositories:</a:t>
                      </a:r>
                    </a:p>
                    <a:p>
                      <a:pPr marL="285750" indent="-285750">
                        <a:buFont typeface="Arial" panose="020B0604020202020204" pitchFamily="34" charset="0"/>
                        <a:buChar char="•"/>
                      </a:pPr>
                      <a:r>
                        <a:rPr lang="en-US" sz="1400" b="0" i="0" kern="1200" dirty="0" err="1">
                          <a:solidFill>
                            <a:schemeClr val="tx1"/>
                          </a:solidFill>
                          <a:effectLst/>
                          <a:latin typeface="+mn-lt"/>
                          <a:ea typeface="+mn-ea"/>
                          <a:cs typeface="+mn-cs"/>
                        </a:rPr>
                        <a:t>LoanRepository</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err="1">
                          <a:solidFill>
                            <a:schemeClr val="tx1"/>
                          </a:solidFill>
                          <a:effectLst/>
                          <a:latin typeface="+mn-lt"/>
                          <a:ea typeface="+mn-ea"/>
                          <a:cs typeface="+mn-cs"/>
                        </a:rPr>
                        <a:t>BorrowerRepository</a:t>
                      </a:r>
                      <a:endParaRPr lang="en-US" sz="14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00" b="0" i="0" kern="1200" dirty="0" err="1">
                          <a:solidFill>
                            <a:schemeClr val="tx1"/>
                          </a:solidFill>
                          <a:effectLst/>
                          <a:latin typeface="+mn-lt"/>
                          <a:ea typeface="+mn-ea"/>
                          <a:cs typeface="+mn-cs"/>
                        </a:rPr>
                        <a:t>FundingRepository</a:t>
                      </a:r>
                      <a:endParaRPr lang="en-US" sz="1400" b="0" i="0" kern="1200" dirty="0">
                        <a:solidFill>
                          <a:schemeClr val="tx1"/>
                        </a:solidFill>
                        <a:effectLst/>
                        <a:latin typeface="+mn-lt"/>
                        <a:ea typeface="+mn-ea"/>
                        <a:cs typeface="+mn-cs"/>
                      </a:endParaRP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7290361"/>
                  </a:ext>
                </a:extLst>
              </a:tr>
            </a:tbl>
          </a:graphicData>
        </a:graphic>
      </p:graphicFrame>
      <p:pic>
        <p:nvPicPr>
          <p:cNvPr id="11" name="Picture 10" descr="A diagram of a flowchart&#10;&#10;Description automatically generated with medium confidence">
            <a:extLst>
              <a:ext uri="{FF2B5EF4-FFF2-40B4-BE49-F238E27FC236}">
                <a16:creationId xmlns:a16="http://schemas.microsoft.com/office/drawing/2014/main" id="{DB136C54-4CDF-C439-62DC-85F0875ED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8587" y="0"/>
            <a:ext cx="5914825" cy="6858000"/>
          </a:xfrm>
          <a:prstGeom prst="rect">
            <a:avLst/>
          </a:prstGeom>
        </p:spPr>
      </p:pic>
    </p:spTree>
    <p:extLst>
      <p:ext uri="{BB962C8B-B14F-4D97-AF65-F5344CB8AC3E}">
        <p14:creationId xmlns:p14="http://schemas.microsoft.com/office/powerpoint/2010/main" val="2443927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Must have with </a:t>
            </a:r>
            <a:r>
              <a:rPr lang="en-US" dirty="0" err="1">
                <a:solidFill>
                  <a:schemeClr val="accent1"/>
                </a:solidFill>
              </a:rPr>
              <a:t>ddd</a:t>
            </a:r>
            <a:endParaRPr lang="en-US" dirty="0">
              <a:solidFill>
                <a:schemeClr val="accent1"/>
              </a:solidFill>
            </a:endParaRPr>
          </a:p>
        </p:txBody>
      </p:sp>
    </p:spTree>
    <p:extLst>
      <p:ext uri="{BB962C8B-B14F-4D97-AF65-F5344CB8AC3E}">
        <p14:creationId xmlns:p14="http://schemas.microsoft.com/office/powerpoint/2010/main" val="2938452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4077C-EF84-1330-2B8A-6947CB590817}"/>
              </a:ext>
            </a:extLst>
          </p:cNvPr>
          <p:cNvSpPr>
            <a:spLocks noGrp="1"/>
          </p:cNvSpPr>
          <p:nvPr>
            <p:ph type="title"/>
          </p:nvPr>
        </p:nvSpPr>
        <p:spPr/>
        <p:txBody>
          <a:bodyPr/>
          <a:lstStyle/>
          <a:p>
            <a:r>
              <a:rPr lang="en-US" dirty="0"/>
              <a:t>Dependency injection</a:t>
            </a:r>
          </a:p>
        </p:txBody>
      </p:sp>
      <p:sp>
        <p:nvSpPr>
          <p:cNvPr id="3" name="Content Placeholder 2">
            <a:extLst>
              <a:ext uri="{FF2B5EF4-FFF2-40B4-BE49-F238E27FC236}">
                <a16:creationId xmlns:a16="http://schemas.microsoft.com/office/drawing/2014/main" id="{386BC443-D712-492F-5EB6-60B00E59BB2A}"/>
              </a:ext>
            </a:extLst>
          </p:cNvPr>
          <p:cNvSpPr>
            <a:spLocks noGrp="1"/>
          </p:cNvSpPr>
          <p:nvPr>
            <p:ph idx="1"/>
          </p:nvPr>
        </p:nvSpPr>
        <p:spPr/>
        <p:txBody>
          <a:bodyPr/>
          <a:lstStyle/>
          <a:p>
            <a:pPr marL="285750" indent="-285750">
              <a:buFont typeface="Arial" panose="020B0604020202020204" pitchFamily="34" charset="0"/>
              <a:buChar char="•"/>
            </a:pPr>
            <a:r>
              <a:rPr lang="en-US" b="0" i="0" dirty="0">
                <a:solidFill>
                  <a:srgbClr val="222222"/>
                </a:solidFill>
                <a:effectLst/>
                <a:latin typeface="-apple-system"/>
              </a:rPr>
              <a:t>DI is a great way to move the configuration and dependency code out of the domain objects. Also, the design dependency of domain classes on Data Access Object (DAO) classes and service classes on domain classes makes DI a "must have" in DDD implementation. DI facilitates a cleaner and loosely coupled design by injecting the other objects such as Repositories and Services into Domain Objects.</a:t>
            </a:r>
          </a:p>
          <a:p>
            <a:pPr marL="285750" indent="-285750">
              <a:buFont typeface="Arial" panose="020B0604020202020204" pitchFamily="34" charset="0"/>
              <a:buChar char="•"/>
            </a:pPr>
            <a:r>
              <a:rPr lang="en-US" b="0" i="0" dirty="0">
                <a:solidFill>
                  <a:srgbClr val="000000"/>
                </a:solidFill>
                <a:effectLst/>
                <a:latin typeface="Fira Sans" panose="020B0604020202020204" pitchFamily="34" charset="0"/>
              </a:rPr>
              <a:t>Aspect Oriented Programming - </a:t>
            </a:r>
            <a:r>
              <a:rPr lang="en-US" b="0" i="0" dirty="0">
                <a:solidFill>
                  <a:srgbClr val="222222"/>
                </a:solidFill>
                <a:effectLst/>
                <a:latin typeface="-apple-system"/>
              </a:rPr>
              <a:t>AOP helps in an even better design (i.e. less cluttering in the domain model) by removing the cross-cutting concerns code like auditing, domain state change tracking </a:t>
            </a:r>
            <a:r>
              <a:rPr lang="en-US" b="0" i="0" dirty="0" err="1">
                <a:solidFill>
                  <a:srgbClr val="222222"/>
                </a:solidFill>
                <a:effectLst/>
                <a:latin typeface="-apple-system"/>
              </a:rPr>
              <a:t>etc</a:t>
            </a:r>
            <a:r>
              <a:rPr lang="en-US" b="0" i="0" dirty="0">
                <a:solidFill>
                  <a:srgbClr val="222222"/>
                </a:solidFill>
                <a:effectLst/>
                <a:latin typeface="-apple-system"/>
              </a:rPr>
              <a:t> from the domain objects.</a:t>
            </a:r>
          </a:p>
          <a:p>
            <a:pPr marL="285750" indent="-285750">
              <a:buFont typeface="Arial" panose="020B0604020202020204" pitchFamily="34" charset="0"/>
              <a:buChar char="•"/>
            </a:pPr>
            <a:r>
              <a:rPr lang="en-US" b="0" i="0" dirty="0">
                <a:solidFill>
                  <a:srgbClr val="000000"/>
                </a:solidFill>
                <a:effectLst/>
                <a:latin typeface="Fira Sans" panose="020B0503050000020004" pitchFamily="34" charset="0"/>
              </a:rPr>
              <a:t>Annotations - </a:t>
            </a:r>
            <a:r>
              <a:rPr lang="en-US" b="0" i="0" dirty="0">
                <a:solidFill>
                  <a:srgbClr val="222222"/>
                </a:solidFill>
                <a:effectLst/>
                <a:latin typeface="-apple-system"/>
              </a:rPr>
              <a:t>Annotations help in minimizing the required artifacts for implementing the remote services such as EJB or Web Services. </a:t>
            </a:r>
            <a:endParaRPr lang="en-US" b="0" i="0" dirty="0">
              <a:solidFill>
                <a:srgbClr val="000000"/>
              </a:solidFill>
              <a:effectLst/>
              <a:latin typeface="Fira Sans" panose="020B0503050000020004" pitchFamily="34" charset="0"/>
            </a:endParaRPr>
          </a:p>
          <a:p>
            <a:pPr marL="285750" indent="-285750">
              <a:buFont typeface="Arial" panose="020B0604020202020204" pitchFamily="34" charset="0"/>
              <a:buChar char="•"/>
            </a:pPr>
            <a:endParaRPr lang="en-US" b="0" i="0" dirty="0">
              <a:solidFill>
                <a:srgbClr val="000000"/>
              </a:solidFill>
              <a:effectLst/>
              <a:latin typeface="Fira Sans" panose="020B0604020202020204" pitchFamily="34"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38572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DDD anti patterns</a:t>
            </a:r>
          </a:p>
        </p:txBody>
      </p:sp>
    </p:spTree>
    <p:extLst>
      <p:ext uri="{BB962C8B-B14F-4D97-AF65-F5344CB8AC3E}">
        <p14:creationId xmlns:p14="http://schemas.microsoft.com/office/powerpoint/2010/main" val="2086189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4DF1-DC60-08B4-40E3-F17ACCA9C2F4}"/>
              </a:ext>
            </a:extLst>
          </p:cNvPr>
          <p:cNvSpPr>
            <a:spLocks noGrp="1"/>
          </p:cNvSpPr>
          <p:nvPr>
            <p:ph type="title"/>
          </p:nvPr>
        </p:nvSpPr>
        <p:spPr/>
        <p:txBody>
          <a:bodyPr/>
          <a:lstStyle/>
          <a:p>
            <a:r>
              <a:rPr lang="en-US" dirty="0"/>
              <a:t>Anti patterns</a:t>
            </a:r>
          </a:p>
        </p:txBody>
      </p:sp>
      <p:sp>
        <p:nvSpPr>
          <p:cNvPr id="3" name="Content Placeholder 2">
            <a:extLst>
              <a:ext uri="{FF2B5EF4-FFF2-40B4-BE49-F238E27FC236}">
                <a16:creationId xmlns:a16="http://schemas.microsoft.com/office/drawing/2014/main" id="{BAAD96B0-D559-9BEB-8831-D73C74E450B8}"/>
              </a:ext>
            </a:extLst>
          </p:cNvPr>
          <p:cNvSpPr>
            <a:spLocks noGrp="1"/>
          </p:cNvSpPr>
          <p:nvPr>
            <p:ph idx="1"/>
          </p:nvPr>
        </p:nvSpPr>
        <p:spPr/>
        <p:txBody>
          <a:bodyPr/>
          <a:lstStyle/>
          <a:p>
            <a:pPr algn="l"/>
            <a:r>
              <a:rPr lang="en-US" dirty="0">
                <a:solidFill>
                  <a:srgbClr val="222222"/>
                </a:solidFill>
                <a:latin typeface="-apple-system"/>
              </a:rPr>
              <a:t>On the flip side of the best practices and design patterns, there are some DDD smells that architects and developers should watch out for when implementing the domain model. As a result of these anti-patterns, domain layer becomes the least important part in application architecture and facade classes assume a more important role in the model. Following are some of these anti-patterns:</a:t>
            </a:r>
          </a:p>
          <a:p>
            <a:pPr marL="285750" indent="-285750" algn="l">
              <a:buFont typeface="Arial" panose="020B0604020202020204" pitchFamily="34" charset="0"/>
              <a:buChar char="•"/>
            </a:pPr>
            <a:r>
              <a:rPr lang="en-US" dirty="0">
                <a:solidFill>
                  <a:srgbClr val="222222"/>
                </a:solidFill>
                <a:latin typeface="-apple-system"/>
              </a:rPr>
              <a:t>Anemic domain objects - where the </a:t>
            </a:r>
            <a:r>
              <a:rPr lang="en-US" dirty="0">
                <a:solidFill>
                  <a:srgbClr val="222222"/>
                </a:solidFill>
                <a:latin typeface="-apple-system"/>
                <a:hlinkClick r:id="rId2" tooltip="Domain objects">
                  <a:extLst>
                    <a:ext uri="{A12FA001-AC4F-418D-AE19-62706E023703}">
                      <ahyp:hlinkClr xmlns:ahyp="http://schemas.microsoft.com/office/drawing/2018/hyperlinkcolor" val="tx"/>
                    </a:ext>
                  </a:extLst>
                </a:hlinkClick>
              </a:rPr>
              <a:t>domain objects</a:t>
            </a:r>
            <a:r>
              <a:rPr lang="en-US" dirty="0">
                <a:solidFill>
                  <a:srgbClr val="222222"/>
                </a:solidFill>
                <a:latin typeface="-apple-system"/>
              </a:rPr>
              <a:t> contain little or no </a:t>
            </a:r>
            <a:r>
              <a:rPr lang="en-US" dirty="0">
                <a:solidFill>
                  <a:srgbClr val="222222"/>
                </a:solidFill>
                <a:latin typeface="-apple-system"/>
                <a:hlinkClick r:id="rId3" tooltip="Business logic">
                  <a:extLst>
                    <a:ext uri="{A12FA001-AC4F-418D-AE19-62706E023703}">
                      <ahyp:hlinkClr xmlns:ahyp="http://schemas.microsoft.com/office/drawing/2018/hyperlinkcolor" val="tx"/>
                    </a:ext>
                  </a:extLst>
                </a:hlinkClick>
              </a:rPr>
              <a:t>business logic</a:t>
            </a:r>
            <a:r>
              <a:rPr lang="en-US" dirty="0">
                <a:solidFill>
                  <a:srgbClr val="222222"/>
                </a:solidFill>
                <a:latin typeface="-apple-system"/>
              </a:rPr>
              <a:t> like validations, calculations, rules, and so forth. The business logic is thus baked into the architecture of the program itself, making refactoring and maintenance more difficult and time-consuming.</a:t>
            </a:r>
          </a:p>
          <a:p>
            <a:pPr marL="285750" indent="-285750" algn="l">
              <a:buFont typeface="Arial" panose="020B0604020202020204" pitchFamily="34" charset="0"/>
              <a:buChar char="•"/>
            </a:pPr>
            <a:r>
              <a:rPr lang="en-US" dirty="0">
                <a:solidFill>
                  <a:srgbClr val="222222"/>
                </a:solidFill>
                <a:latin typeface="-apple-system"/>
              </a:rPr>
              <a:t>Repetitive DAO's</a:t>
            </a:r>
          </a:p>
          <a:p>
            <a:pPr marL="285750" indent="-285750" algn="l">
              <a:buFont typeface="Arial" panose="020B0604020202020204" pitchFamily="34" charset="0"/>
              <a:buChar char="•"/>
            </a:pPr>
            <a:r>
              <a:rPr lang="en-US" dirty="0">
                <a:solidFill>
                  <a:srgbClr val="222222"/>
                </a:solidFill>
                <a:latin typeface="-apple-system"/>
              </a:rPr>
              <a:t>Fat Service Layer: This is where service classes will end up having all the business logic.</a:t>
            </a:r>
          </a:p>
          <a:p>
            <a:pPr marL="285750" indent="-285750" algn="l">
              <a:buFont typeface="Arial" panose="020B0604020202020204" pitchFamily="34" charset="0"/>
              <a:buChar char="•"/>
            </a:pPr>
            <a:r>
              <a:rPr lang="en-US" dirty="0">
                <a:solidFill>
                  <a:srgbClr val="222222"/>
                </a:solidFill>
                <a:latin typeface="-apple-system"/>
              </a:rPr>
              <a:t>Feature Envy: This is one of the classic smells mentioned in Martin Fowler's </a:t>
            </a:r>
            <a:r>
              <a:rPr lang="en-US" dirty="0">
                <a:solidFill>
                  <a:srgbClr val="222222"/>
                </a:solidFill>
                <a:latin typeface="-apple-system"/>
                <a:hlinkClick r:id="rId4">
                  <a:extLst>
                    <a:ext uri="{A12FA001-AC4F-418D-AE19-62706E023703}">
                      <ahyp:hlinkClr xmlns:ahyp="http://schemas.microsoft.com/office/drawing/2018/hyperlinkcolor" val="tx"/>
                    </a:ext>
                  </a:extLst>
                </a:hlinkClick>
              </a:rPr>
              <a:t>book</a:t>
            </a:r>
            <a:r>
              <a:rPr lang="en-US" dirty="0">
                <a:solidFill>
                  <a:srgbClr val="222222"/>
                </a:solidFill>
                <a:latin typeface="-apple-system"/>
              </a:rPr>
              <a:t> on Refactoring where the methods in a class are far too interested in data belonging to other classes.</a:t>
            </a:r>
          </a:p>
          <a:p>
            <a:endParaRPr lang="en-US" dirty="0"/>
          </a:p>
        </p:txBody>
      </p:sp>
    </p:spTree>
    <p:extLst>
      <p:ext uri="{BB962C8B-B14F-4D97-AF65-F5344CB8AC3E}">
        <p14:creationId xmlns:p14="http://schemas.microsoft.com/office/powerpoint/2010/main" val="4283211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Database with DDD</a:t>
            </a:r>
          </a:p>
        </p:txBody>
      </p:sp>
    </p:spTree>
    <p:extLst>
      <p:ext uri="{BB962C8B-B14F-4D97-AF65-F5344CB8AC3E}">
        <p14:creationId xmlns:p14="http://schemas.microsoft.com/office/powerpoint/2010/main" val="1787944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F3CD-52E1-E591-EEB0-7B5F18300EB2}"/>
              </a:ext>
            </a:extLst>
          </p:cNvPr>
          <p:cNvSpPr>
            <a:spLocks noGrp="1"/>
          </p:cNvSpPr>
          <p:nvPr>
            <p:ph type="title"/>
          </p:nvPr>
        </p:nvSpPr>
        <p:spPr/>
        <p:txBody>
          <a:bodyPr/>
          <a:lstStyle/>
          <a:p>
            <a:r>
              <a:rPr lang="en-US" dirty="0"/>
              <a:t>EF core or EF</a:t>
            </a:r>
          </a:p>
        </p:txBody>
      </p:sp>
      <p:sp>
        <p:nvSpPr>
          <p:cNvPr id="3" name="Content Placeholder 2">
            <a:extLst>
              <a:ext uri="{FF2B5EF4-FFF2-40B4-BE49-F238E27FC236}">
                <a16:creationId xmlns:a16="http://schemas.microsoft.com/office/drawing/2014/main" id="{584AAD4F-7FA0-9576-A537-261C01A66CFC}"/>
              </a:ext>
            </a:extLst>
          </p:cNvPr>
          <p:cNvSpPr>
            <a:spLocks noGrp="1"/>
          </p:cNvSpPr>
          <p:nvPr>
            <p:ph idx="1"/>
          </p:nvPr>
        </p:nvSpPr>
        <p:spPr/>
        <p:txBody>
          <a:bodyPr>
            <a:normAutofit/>
          </a:bodyPr>
          <a:lstStyle/>
          <a:p>
            <a:pPr marL="285750" indent="-285750">
              <a:buFont typeface="Arial" panose="020B0604020202020204" pitchFamily="34" charset="0"/>
              <a:buChar char="•"/>
            </a:pPr>
            <a:r>
              <a:rPr lang="en-US" sz="1400" b="0" i="0" dirty="0">
                <a:solidFill>
                  <a:srgbClr val="202122"/>
                </a:solidFill>
                <a:effectLst/>
                <a:latin typeface="Arial" panose="020B0604020202020204" pitchFamily="34" charset="0"/>
              </a:rPr>
              <a:t>an </a:t>
            </a:r>
            <a:r>
              <a:rPr lang="en-US" sz="1400" b="0" i="1" dirty="0">
                <a:solidFill>
                  <a:srgbClr val="202122"/>
                </a:solidFill>
                <a:effectLst/>
                <a:latin typeface="Arial" panose="020B0604020202020204" pitchFamily="34" charset="0"/>
              </a:rPr>
              <a:t>entity</a:t>
            </a:r>
            <a:r>
              <a:rPr lang="en-US" sz="1400" b="0" i="0" dirty="0">
                <a:solidFill>
                  <a:srgbClr val="202122"/>
                </a:solidFill>
                <a:effectLst/>
                <a:latin typeface="Arial" panose="020B0604020202020204" pitchFamily="34" charset="0"/>
              </a:rPr>
              <a:t> is an object defined not by its attributes, but its </a:t>
            </a:r>
            <a:r>
              <a:rPr lang="en-US" sz="1400" b="0" i="0" u="none" strike="noStrike" dirty="0">
                <a:solidFill>
                  <a:srgbClr val="0645AD"/>
                </a:solidFill>
                <a:effectLst/>
                <a:latin typeface="Arial" panose="020B0604020202020204" pitchFamily="34" charset="0"/>
                <a:hlinkClick r:id="rId2" tooltip="Identity (object-oriented programming)"/>
              </a:rPr>
              <a:t>identity</a:t>
            </a:r>
            <a:r>
              <a:rPr lang="en-US" sz="1400" b="0" i="0" dirty="0">
                <a:solidFill>
                  <a:srgbClr val="202122"/>
                </a:solidFill>
                <a:effectLst/>
                <a:latin typeface="Arial" panose="020B0604020202020204" pitchFamily="34" charset="0"/>
              </a:rPr>
              <a:t>. As an example, most airlines assign a unique number to seats on every flight: this is the seat's identity.</a:t>
            </a:r>
          </a:p>
          <a:p>
            <a:pPr marL="285750" indent="-285750">
              <a:buFont typeface="Arial" panose="020B0604020202020204" pitchFamily="34" charset="0"/>
              <a:buChar char="•"/>
            </a:pPr>
            <a:r>
              <a:rPr lang="en-US" sz="1400" dirty="0">
                <a:solidFill>
                  <a:srgbClr val="202122"/>
                </a:solidFill>
                <a:latin typeface="Arial" panose="020B0604020202020204" pitchFamily="34" charset="0"/>
              </a:rPr>
              <a:t>I</a:t>
            </a:r>
            <a:r>
              <a:rPr lang="en-US" sz="1400" b="0" i="0" dirty="0">
                <a:solidFill>
                  <a:srgbClr val="202122"/>
                </a:solidFill>
                <a:effectLst/>
                <a:latin typeface="Arial" panose="020B0604020202020204" pitchFamily="34" charset="0"/>
              </a:rPr>
              <a:t>n contrast, a </a:t>
            </a:r>
            <a:r>
              <a:rPr lang="en-US" sz="1400" b="0" i="1" u="none" strike="noStrike" dirty="0">
                <a:solidFill>
                  <a:srgbClr val="0645AD"/>
                </a:solidFill>
                <a:effectLst/>
                <a:latin typeface="Arial" panose="020B0604020202020204" pitchFamily="34" charset="0"/>
                <a:hlinkClick r:id="rId3" tooltip="Value object"/>
              </a:rPr>
              <a:t>value object</a:t>
            </a:r>
            <a:r>
              <a:rPr lang="en-US" sz="1400" b="0" i="0" dirty="0">
                <a:solidFill>
                  <a:srgbClr val="202122"/>
                </a:solidFill>
                <a:effectLst/>
                <a:latin typeface="Arial" panose="020B0604020202020204" pitchFamily="34" charset="0"/>
              </a:rPr>
              <a:t> is an </a:t>
            </a:r>
            <a:r>
              <a:rPr lang="en-US" sz="1400" b="0" i="0" u="none" strike="noStrike" dirty="0">
                <a:solidFill>
                  <a:srgbClr val="0645AD"/>
                </a:solidFill>
                <a:effectLst/>
                <a:latin typeface="Arial" panose="020B0604020202020204" pitchFamily="34" charset="0"/>
                <a:hlinkClick r:id="rId4" tooltip="Immutable object"/>
              </a:rPr>
              <a:t>immutable</a:t>
            </a:r>
            <a:r>
              <a:rPr lang="en-US" sz="1400" b="0" i="0" dirty="0">
                <a:solidFill>
                  <a:srgbClr val="202122"/>
                </a:solidFill>
                <a:effectLst/>
                <a:latin typeface="Arial" panose="020B0604020202020204" pitchFamily="34" charset="0"/>
              </a:rPr>
              <a:t> object that contains attributes but has no conceptual identity. When people exchange business cards, for instance, they only care about the information on the card (its attributes) rather than trying to distinguish between each unique card.</a:t>
            </a:r>
            <a:endParaRPr lang="en-US" sz="1400" dirty="0">
              <a:solidFill>
                <a:srgbClr val="202122"/>
              </a:solidFill>
              <a:latin typeface="Arial" panose="020B0604020202020204" pitchFamily="34" charset="0"/>
            </a:endParaRPr>
          </a:p>
          <a:p>
            <a:pPr marL="285750" indent="-285750">
              <a:buFont typeface="Arial" panose="020B0604020202020204" pitchFamily="34" charset="0"/>
              <a:buChar char="•"/>
            </a:pPr>
            <a:r>
              <a:rPr lang="en-US" sz="1400" b="0" i="0" dirty="0">
                <a:solidFill>
                  <a:srgbClr val="202122"/>
                </a:solidFill>
                <a:effectLst/>
                <a:latin typeface="Arial" panose="020B0604020202020204" pitchFamily="34" charset="0"/>
              </a:rPr>
              <a:t>Domain-driven design recognizes multiple kinds of models. Models can also define </a:t>
            </a:r>
            <a:r>
              <a:rPr lang="en-US" sz="1400" b="0" i="1" dirty="0">
                <a:solidFill>
                  <a:srgbClr val="202122"/>
                </a:solidFill>
                <a:effectLst/>
                <a:latin typeface="Arial" panose="020B0604020202020204" pitchFamily="34" charset="0"/>
              </a:rPr>
              <a:t>events</a:t>
            </a:r>
            <a:r>
              <a:rPr lang="en-US" sz="1400" b="0" i="0" dirty="0">
                <a:solidFill>
                  <a:srgbClr val="202122"/>
                </a:solidFill>
                <a:effectLst/>
                <a:latin typeface="Arial" panose="020B0604020202020204" pitchFamily="34" charset="0"/>
              </a:rPr>
              <a:t> (something that happened in the past). A domain event is an event that domain experts care about.</a:t>
            </a:r>
          </a:p>
          <a:p>
            <a:pPr marL="285750" indent="-285750">
              <a:buFont typeface="Arial" panose="020B0604020202020204" pitchFamily="34" charset="0"/>
              <a:buChar char="•"/>
            </a:pPr>
            <a:r>
              <a:rPr lang="en-US" sz="1400" b="0" i="0" dirty="0">
                <a:solidFill>
                  <a:srgbClr val="202122"/>
                </a:solidFill>
                <a:effectLst/>
                <a:latin typeface="Arial" panose="020B0604020202020204" pitchFamily="34" charset="0"/>
              </a:rPr>
              <a:t>Models can be bound together by a root entity to become an </a:t>
            </a:r>
            <a:r>
              <a:rPr lang="en-US" sz="1400" b="0" i="1" dirty="0">
                <a:solidFill>
                  <a:srgbClr val="202122"/>
                </a:solidFill>
                <a:effectLst/>
                <a:latin typeface="Arial" panose="020B0604020202020204" pitchFamily="34" charset="0"/>
              </a:rPr>
              <a:t>aggregate</a:t>
            </a:r>
            <a:r>
              <a:rPr lang="en-US" sz="1400" b="0" i="0" dirty="0">
                <a:solidFill>
                  <a:srgbClr val="202122"/>
                </a:solidFill>
                <a:effectLst/>
                <a:latin typeface="Arial" panose="020B0604020202020204" pitchFamily="34" charset="0"/>
              </a:rPr>
              <a:t>. Objects outside the aggregate are allowed to hold references to the root but not to any other object of the aggregate. The aggregate root checks the consistency of changes in the aggregate. Drivers do not have to individually control each wheel of a car, for instance: they simply drive the car. In this context, a car is an aggregate of several other objects (the engine, the brakes, the headlights, etc.)</a:t>
            </a:r>
            <a:endParaRPr lang="en-US" sz="1400" dirty="0">
              <a:solidFill>
                <a:srgbClr val="202122"/>
              </a:solidFill>
              <a:latin typeface="Arial" panose="020B0604020202020204" pitchFamily="34" charset="0"/>
            </a:endParaRPr>
          </a:p>
          <a:p>
            <a:pPr marL="285750" indent="-285750">
              <a:buFont typeface="Arial" panose="020B0604020202020204" pitchFamily="34" charset="0"/>
              <a:buChar char="•"/>
            </a:pPr>
            <a:r>
              <a:rPr lang="en-US" sz="1400" b="0" i="0" dirty="0">
                <a:solidFill>
                  <a:srgbClr val="202122"/>
                </a:solidFill>
                <a:effectLst/>
                <a:latin typeface="Arial" panose="020B0604020202020204" pitchFamily="34" charset="0"/>
              </a:rPr>
              <a:t>A </a:t>
            </a:r>
            <a:r>
              <a:rPr lang="en-US" sz="1400" b="0" i="1" dirty="0">
                <a:solidFill>
                  <a:srgbClr val="202122"/>
                </a:solidFill>
                <a:effectLst/>
                <a:latin typeface="Arial" panose="020B0604020202020204" pitchFamily="34" charset="0"/>
              </a:rPr>
              <a:t>repository</a:t>
            </a:r>
            <a:r>
              <a:rPr lang="en-US" sz="1400" b="0" i="0" dirty="0">
                <a:solidFill>
                  <a:srgbClr val="202122"/>
                </a:solidFill>
                <a:effectLst/>
                <a:latin typeface="Arial" panose="020B0604020202020204" pitchFamily="34" charset="0"/>
              </a:rPr>
              <a:t>, for instance, is an object with methods for retrieving domain objects from a data store (e.g. a database). Similarly, a </a:t>
            </a:r>
            <a:r>
              <a:rPr lang="en-US" sz="1400" b="0" i="0" u="none" strike="noStrike" dirty="0">
                <a:solidFill>
                  <a:srgbClr val="0645AD"/>
                </a:solidFill>
                <a:effectLst/>
                <a:latin typeface="Arial" panose="020B0604020202020204" pitchFamily="34" charset="0"/>
                <a:hlinkClick r:id="rId5" tooltip="Factory (object-oriented programming)"/>
              </a:rPr>
              <a:t>factory</a:t>
            </a:r>
            <a:r>
              <a:rPr lang="en-US" sz="1400" b="0" i="0" dirty="0">
                <a:solidFill>
                  <a:srgbClr val="202122"/>
                </a:solidFill>
                <a:effectLst/>
                <a:latin typeface="Arial" panose="020B0604020202020204" pitchFamily="34" charset="0"/>
              </a:rPr>
              <a:t> is an object with methods for directly creating domain objects.</a:t>
            </a:r>
          </a:p>
          <a:p>
            <a:pPr marL="285750" indent="-285750">
              <a:buFont typeface="Arial" panose="020B0604020202020204" pitchFamily="34" charset="0"/>
              <a:buChar char="•"/>
            </a:pPr>
            <a:r>
              <a:rPr lang="en-US" sz="1400" b="0" i="0" dirty="0">
                <a:solidFill>
                  <a:srgbClr val="202122"/>
                </a:solidFill>
                <a:effectLst/>
                <a:latin typeface="Arial" panose="020B0604020202020204" pitchFamily="34" charset="0"/>
              </a:rPr>
              <a:t>domain objects should be defined purely by the business behavior of the domain, rather than by a more specific technology framework.</a:t>
            </a:r>
            <a:endParaRPr lang="en-US" sz="1400" dirty="0">
              <a:solidFill>
                <a:srgbClr val="202122"/>
              </a:solidFill>
              <a:latin typeface="Arial" panose="020B0604020202020204" pitchFamily="34" charset="0"/>
            </a:endParaRP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3050631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AD1C-A6D1-1CCF-9EA8-12AC1A81DA09}"/>
              </a:ext>
            </a:extLst>
          </p:cNvPr>
          <p:cNvSpPr>
            <a:spLocks noGrp="1"/>
          </p:cNvSpPr>
          <p:nvPr>
            <p:ph type="title"/>
          </p:nvPr>
        </p:nvSpPr>
        <p:spPr/>
        <p:txBody>
          <a:bodyPr/>
          <a:lstStyle/>
          <a:p>
            <a:r>
              <a:rPr lang="en-US" dirty="0"/>
              <a:t>Relationship with other patterns</a:t>
            </a:r>
          </a:p>
        </p:txBody>
      </p:sp>
      <p:sp>
        <p:nvSpPr>
          <p:cNvPr id="3" name="Content Placeholder 2">
            <a:extLst>
              <a:ext uri="{FF2B5EF4-FFF2-40B4-BE49-F238E27FC236}">
                <a16:creationId xmlns:a16="http://schemas.microsoft.com/office/drawing/2014/main" id="{56439285-1D9F-C1FB-371C-5DEA44BFC848}"/>
              </a:ext>
            </a:extLst>
          </p:cNvPr>
          <p:cNvSpPr>
            <a:spLocks noGrp="1"/>
          </p:cNvSpPr>
          <p:nvPr>
            <p:ph idx="1"/>
          </p:nvPr>
        </p:nvSpPr>
        <p:spPr/>
        <p:txBody>
          <a:bodyPr>
            <a:normAutofit/>
          </a:bodyPr>
          <a:lstStyle/>
          <a:p>
            <a:r>
              <a:rPr lang="en-US" sz="1400" b="1" i="0" dirty="0">
                <a:solidFill>
                  <a:srgbClr val="000000"/>
                </a:solidFill>
                <a:effectLst/>
                <a:latin typeface="Arial" panose="020B0604020202020204" pitchFamily="34" charset="0"/>
              </a:rPr>
              <a:t>Model-driven engineering and architecture</a:t>
            </a:r>
          </a:p>
          <a:p>
            <a:r>
              <a:rPr lang="en-US" sz="1400" b="0" i="0" dirty="0">
                <a:solidFill>
                  <a:srgbClr val="202122"/>
                </a:solidFill>
                <a:effectLst/>
                <a:latin typeface="Arial" panose="020B0604020202020204" pitchFamily="34" charset="0"/>
              </a:rPr>
              <a:t>Model-driven architecture is more concerned with translating a model into code for different technology platforms than defining better domain models. Thanks to model-driven engineering's model transformation and code generation techniques, the domain model can be used to generate the actual software system that will manage it.</a:t>
            </a:r>
          </a:p>
          <a:p>
            <a:r>
              <a:rPr lang="en-US" sz="1400" b="1" i="0" dirty="0">
                <a:solidFill>
                  <a:srgbClr val="000000"/>
                </a:solidFill>
                <a:effectLst/>
                <a:latin typeface="Arial" panose="020B0604020202020204" pitchFamily="34" charset="0"/>
              </a:rPr>
              <a:t>Command Query Responsibility Segregation</a:t>
            </a:r>
          </a:p>
          <a:p>
            <a:r>
              <a:rPr lang="en-US" sz="1400" b="0" i="0" dirty="0">
                <a:solidFill>
                  <a:srgbClr val="202122"/>
                </a:solidFill>
                <a:effectLst/>
                <a:latin typeface="Arial" panose="020B0604020202020204" pitchFamily="34" charset="0"/>
              </a:rPr>
              <a:t> for separating reading data (a 'query') from writing to data (a 'command'). CQRS derives from Command and Query Separation (CQS), coined by </a:t>
            </a:r>
            <a:r>
              <a:rPr lang="en-US" sz="1400" b="0" i="0" u="none" strike="noStrike" dirty="0">
                <a:solidFill>
                  <a:srgbClr val="0645AD"/>
                </a:solidFill>
                <a:effectLst/>
                <a:latin typeface="Arial" panose="020B0604020202020204" pitchFamily="34" charset="0"/>
                <a:hlinkClick r:id="rId2" tooltip="Greg Young"/>
              </a:rPr>
              <a:t>Greg Young</a:t>
            </a:r>
            <a:r>
              <a:rPr lang="en-US" sz="1400" b="0" i="0" dirty="0">
                <a:solidFill>
                  <a:srgbClr val="202122"/>
                </a:solidFill>
                <a:effectLst/>
                <a:latin typeface="Arial" panose="020B0604020202020204" pitchFamily="34" charset="0"/>
              </a:rPr>
              <a:t>.</a:t>
            </a:r>
            <a:endParaRPr lang="en-US" sz="1400" dirty="0">
              <a:solidFill>
                <a:srgbClr val="202122"/>
              </a:solidFill>
              <a:latin typeface="Arial" panose="020B0604020202020204" pitchFamily="34" charset="0"/>
            </a:endParaRPr>
          </a:p>
          <a:p>
            <a:r>
              <a:rPr lang="en-US" sz="1400" b="0" i="0" dirty="0">
                <a:solidFill>
                  <a:srgbClr val="202122"/>
                </a:solidFill>
                <a:effectLst/>
                <a:latin typeface="Arial" panose="020B0604020202020204" pitchFamily="34" charset="0"/>
              </a:rPr>
              <a:t>Commands mutate state and are approximately equivalent to method invocation on aggregate roots or entities. Queries read state but do not mutate it. The idea is that a given aggregate root has a method that corresponds to a command and a command handler invokes the method on the aggregate root. The aggregate root is responsible for performing the logic of the operation and yielding either a number of events, a failure response or just mutating its own state that can be written to a data store. The command handler pulls in infrastructure concerns related to saving the aggregate root's state and creating needed contexts (e.g., transactions).</a:t>
            </a:r>
          </a:p>
          <a:p>
            <a:r>
              <a:rPr lang="en-US" sz="1400" b="1" i="0" dirty="0">
                <a:solidFill>
                  <a:srgbClr val="000000"/>
                </a:solidFill>
                <a:effectLst/>
                <a:latin typeface="Arial" panose="020B0604020202020204" pitchFamily="34" charset="0"/>
              </a:rPr>
              <a:t>Event sourcing</a:t>
            </a:r>
          </a:p>
          <a:p>
            <a:r>
              <a:rPr lang="en-US" sz="1400" b="0" i="0" dirty="0">
                <a:solidFill>
                  <a:srgbClr val="202122"/>
                </a:solidFill>
                <a:effectLst/>
                <a:latin typeface="Arial" panose="020B0604020202020204" pitchFamily="34" charset="0"/>
              </a:rPr>
              <a:t>When event sourcing is combined with </a:t>
            </a:r>
            <a:r>
              <a:rPr lang="en-US" sz="1400" b="0" i="0" u="none" strike="noStrike" dirty="0">
                <a:solidFill>
                  <a:srgbClr val="0645AD"/>
                </a:solidFill>
                <a:effectLst/>
                <a:latin typeface="Arial" panose="020B0604020202020204" pitchFamily="34" charset="0"/>
                <a:hlinkClick r:id="rId3" tooltip="CQRS"/>
              </a:rPr>
              <a:t>CQRS</a:t>
            </a:r>
            <a:r>
              <a:rPr lang="en-US" sz="1400" b="0" i="0" dirty="0">
                <a:solidFill>
                  <a:srgbClr val="202122"/>
                </a:solidFill>
                <a:effectLst/>
                <a:latin typeface="Arial" panose="020B0604020202020204" pitchFamily="34" charset="0"/>
              </a:rPr>
              <a:t> and domain-driven design, aggregate roots are responsible for validating and applying commands (often by having their instance methods invoked from a Command Handler), and then publishing events</a:t>
            </a:r>
            <a:endParaRPr lang="en-US" sz="1400" b="1" i="0" dirty="0">
              <a:solidFill>
                <a:srgbClr val="000000"/>
              </a:solidFill>
              <a:effectLst/>
              <a:latin typeface="Arial" panose="020B0604020202020204" pitchFamily="34" charset="0"/>
            </a:endParaRPr>
          </a:p>
          <a:p>
            <a:endParaRPr lang="en-US" sz="1400" dirty="0"/>
          </a:p>
        </p:txBody>
      </p:sp>
    </p:spTree>
    <p:extLst>
      <p:ext uri="{BB962C8B-B14F-4D97-AF65-F5344CB8AC3E}">
        <p14:creationId xmlns:p14="http://schemas.microsoft.com/office/powerpoint/2010/main" val="443980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conclusion</a:t>
            </a:r>
          </a:p>
        </p:txBody>
      </p:sp>
    </p:spTree>
    <p:extLst>
      <p:ext uri="{BB962C8B-B14F-4D97-AF65-F5344CB8AC3E}">
        <p14:creationId xmlns:p14="http://schemas.microsoft.com/office/powerpoint/2010/main" val="32822506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BF3CD-52E1-E591-EEB0-7B5F18300EB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84AAD4F-7FA0-9576-A537-261C01A66CFC}"/>
              </a:ext>
            </a:extLst>
          </p:cNvPr>
          <p:cNvSpPr>
            <a:spLocks noGrp="1"/>
          </p:cNvSpPr>
          <p:nvPr>
            <p:ph idx="1"/>
          </p:nvPr>
        </p:nvSpPr>
        <p:spPr/>
        <p:txBody>
          <a:bodyPr/>
          <a:lstStyle/>
          <a:p>
            <a:pPr algn="l"/>
            <a:r>
              <a:rPr lang="en-US" b="0" i="0" dirty="0">
                <a:solidFill>
                  <a:srgbClr val="292929"/>
                </a:solidFill>
                <a:effectLst/>
                <a:latin typeface="source-serif-pro"/>
              </a:rPr>
              <a:t>“The essential thing about Domain-Driven Design is that you have to care more about the business or the domain that the software is being targeted at…”</a:t>
            </a:r>
            <a:br>
              <a:rPr lang="en-US" b="0" i="0" dirty="0">
                <a:solidFill>
                  <a:srgbClr val="292929"/>
                </a:solidFill>
                <a:effectLst/>
                <a:latin typeface="source-serif-pro"/>
              </a:rPr>
            </a:br>
            <a:r>
              <a:rPr lang="en-US" b="0" i="0" dirty="0">
                <a:solidFill>
                  <a:srgbClr val="292929"/>
                </a:solidFill>
                <a:effectLst/>
                <a:latin typeface="source-serif-pro"/>
              </a:rPr>
              <a:t>- Eric Evans</a:t>
            </a:r>
            <a:endParaRPr lang="en-US" b="0" i="1" dirty="0">
              <a:solidFill>
                <a:srgbClr val="292929"/>
              </a:solidFill>
              <a:effectLst/>
              <a:latin typeface="source-serif-pro"/>
            </a:endParaRPr>
          </a:p>
          <a:p>
            <a:pPr algn="l"/>
            <a:r>
              <a:rPr lang="en-US" b="0" i="0" dirty="0">
                <a:solidFill>
                  <a:srgbClr val="292929"/>
                </a:solidFill>
                <a:effectLst/>
                <a:latin typeface="source-serif-pro"/>
              </a:rPr>
              <a:t>“The goal of Domain-Driven Design is not to simply produce better software but to enable better business outcomes.”</a:t>
            </a:r>
            <a:br>
              <a:rPr lang="en-US" b="0" i="0" dirty="0">
                <a:solidFill>
                  <a:srgbClr val="292929"/>
                </a:solidFill>
                <a:effectLst/>
                <a:latin typeface="source-serif-pro"/>
              </a:rPr>
            </a:br>
            <a:r>
              <a:rPr lang="en-US" b="0" i="0" dirty="0">
                <a:solidFill>
                  <a:srgbClr val="292929"/>
                </a:solidFill>
                <a:effectLst/>
                <a:latin typeface="source-serif-pro"/>
              </a:rPr>
              <a:t>- Scott Millet</a:t>
            </a:r>
            <a:endParaRPr lang="en-US" b="0" i="1" dirty="0">
              <a:solidFill>
                <a:srgbClr val="292929"/>
              </a:solidFill>
              <a:effectLst/>
              <a:latin typeface="source-serif-pro"/>
            </a:endParaRPr>
          </a:p>
          <a:p>
            <a:r>
              <a:rPr lang="en-US" b="0" i="0" dirty="0">
                <a:solidFill>
                  <a:srgbClr val="292929"/>
                </a:solidFill>
                <a:effectLst/>
                <a:latin typeface="source-serif-pro"/>
              </a:rPr>
              <a:t>Domain-Driven Design is all about business, complex business. Let’s call it Business Driven Design for a moment. A design that is driven by business. A software design that is driven by business experts, business rules and business activities. Not by technical people nor technical point of view. Thus, in return it gives a better output to answer the expectations of business people. So it’s very clear that Domain-Driven Design is an option only when we create business software.</a:t>
            </a:r>
            <a:endParaRPr lang="en-US" dirty="0"/>
          </a:p>
        </p:txBody>
      </p:sp>
    </p:spTree>
    <p:extLst>
      <p:ext uri="{BB962C8B-B14F-4D97-AF65-F5344CB8AC3E}">
        <p14:creationId xmlns:p14="http://schemas.microsoft.com/office/powerpoint/2010/main" val="2234119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p:txBody>
          <a:bodyPr/>
          <a:lstStyle/>
          <a:p>
            <a:endParaRPr lang="en-US"/>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DDD Inception and background</a:t>
            </a:r>
          </a:p>
        </p:txBody>
      </p:sp>
    </p:spTree>
    <p:extLst>
      <p:ext uri="{BB962C8B-B14F-4D97-AF65-F5344CB8AC3E}">
        <p14:creationId xmlns:p14="http://schemas.microsoft.com/office/powerpoint/2010/main" val="6796846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C0AF-5880-4FC0-9DFB-A2F852A944E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21A7A2B-5FC0-4AAD-A450-A37AB631BFC5}"/>
              </a:ext>
            </a:extLst>
          </p:cNvPr>
          <p:cNvSpPr>
            <a:spLocks noGrp="1"/>
          </p:cNvSpPr>
          <p:nvPr>
            <p:ph idx="1"/>
          </p:nvPr>
        </p:nvSpPr>
        <p:spPr/>
        <p:txBody>
          <a:bodyPr>
            <a:normAutofit/>
          </a:bodyPr>
          <a:lstStyle/>
          <a:p>
            <a:pPr marL="342900" indent="-342900">
              <a:buFont typeface="+mj-lt"/>
              <a:buAutoNum type="arabicPeriod"/>
            </a:pPr>
            <a:endParaRPr lang="en-US" dirty="0"/>
          </a:p>
        </p:txBody>
      </p:sp>
      <p:graphicFrame>
        <p:nvGraphicFramePr>
          <p:cNvPr id="4" name="Object 3">
            <a:extLst>
              <a:ext uri="{FF2B5EF4-FFF2-40B4-BE49-F238E27FC236}">
                <a16:creationId xmlns:a16="http://schemas.microsoft.com/office/drawing/2014/main" id="{A54E7AD6-0018-52E9-5E6C-57DF817B2826}"/>
              </a:ext>
            </a:extLst>
          </p:cNvPr>
          <p:cNvGraphicFramePr>
            <a:graphicFrameLocks noChangeAspect="1"/>
          </p:cNvGraphicFramePr>
          <p:nvPr>
            <p:extLst>
              <p:ext uri="{D42A27DB-BD31-4B8C-83A1-F6EECF244321}">
                <p14:modId xmlns:p14="http://schemas.microsoft.com/office/powerpoint/2010/main" val="4045233233"/>
              </p:ext>
            </p:extLst>
          </p:nvPr>
        </p:nvGraphicFramePr>
        <p:xfrm>
          <a:off x="1144270" y="1531621"/>
          <a:ext cx="1964082" cy="2542540"/>
        </p:xfrm>
        <a:graphic>
          <a:graphicData uri="http://schemas.openxmlformats.org/presentationml/2006/ole">
            <mc:AlternateContent xmlns:mc="http://schemas.openxmlformats.org/markup-compatibility/2006">
              <mc:Choice xmlns:v="urn:schemas-microsoft-com:vml" Requires="v">
                <p:oleObj name="Acrobat Document" r:id="rId2" imgW="4663262" imgH="6035040" progId="AcroExch.Document.DC">
                  <p:embed/>
                </p:oleObj>
              </mc:Choice>
              <mc:Fallback>
                <p:oleObj name="Acrobat Document" r:id="rId2" imgW="4663262" imgH="6035040" progId="AcroExch.Document.DC">
                  <p:embed/>
                  <p:pic>
                    <p:nvPicPr>
                      <p:cNvPr id="0" name=""/>
                      <p:cNvPicPr/>
                      <p:nvPr/>
                    </p:nvPicPr>
                    <p:blipFill>
                      <a:blip r:embed="rId3"/>
                      <a:stretch>
                        <a:fillRect/>
                      </a:stretch>
                    </p:blipFill>
                    <p:spPr>
                      <a:xfrm>
                        <a:off x="1144270" y="1531621"/>
                        <a:ext cx="1964082" cy="2542540"/>
                      </a:xfrm>
                      <a:prstGeom prst="rect">
                        <a:avLst/>
                      </a:prstGeom>
                    </p:spPr>
                  </p:pic>
                </p:oleObj>
              </mc:Fallback>
            </mc:AlternateContent>
          </a:graphicData>
        </a:graphic>
      </p:graphicFrame>
    </p:spTree>
    <p:extLst>
      <p:ext uri="{BB962C8B-B14F-4D97-AF65-F5344CB8AC3E}">
        <p14:creationId xmlns:p14="http://schemas.microsoft.com/office/powerpoint/2010/main" val="13442659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4D827D1-E18C-406B-B4F2-410C26EE32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548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CE2F-B68F-491E-8B70-AF967A159352}"/>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25C9369D-C826-D9A6-EE47-198D12B97924}"/>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dirty="0"/>
              <a:t>Software design approach focusing on software modelling to match a domain according to the input of domain experts.</a:t>
            </a:r>
          </a:p>
          <a:p>
            <a:pPr marL="285750" indent="-285750">
              <a:buFont typeface="Arial" panose="020B0604020202020204" pitchFamily="34" charset="0"/>
              <a:buChar char="•"/>
            </a:pPr>
            <a:r>
              <a:rPr lang="en-US" dirty="0"/>
              <a:t>Eric Evans – 2003, First published the concept.</a:t>
            </a:r>
          </a:p>
          <a:p>
            <a:pPr marL="285750" indent="-285750">
              <a:buFont typeface="Arial" panose="020B0604020202020204" pitchFamily="34" charset="0"/>
              <a:buChar char="•"/>
            </a:pPr>
            <a:r>
              <a:rPr lang="en-US" dirty="0"/>
              <a:t>Software development with focus primarily on business or whatever our software will be assisting, the domain and not on the technology.</a:t>
            </a:r>
          </a:p>
          <a:p>
            <a:pPr marL="285750" indent="-285750">
              <a:buFont typeface="Arial" panose="020B0604020202020204" pitchFamily="34" charset="0"/>
              <a:buChar char="•"/>
            </a:pPr>
            <a:r>
              <a:rPr lang="en-US" dirty="0"/>
              <a:t>Based on strategic designs.</a:t>
            </a:r>
          </a:p>
          <a:p>
            <a:pPr marL="285750" indent="-285750">
              <a:buFont typeface="Arial" panose="020B0604020202020204" pitchFamily="34" charset="0"/>
              <a:buChar char="•"/>
            </a:pPr>
            <a:r>
              <a:rPr lang="en-US" dirty="0"/>
              <a:t>Strategic design - is the use of design to solve technology, business and customer needs. The focus is also on the future implications, outcomes and a bigger contextualization of the vision of the brand. Perception, conception and action are three essential pillars of this</a:t>
            </a:r>
          </a:p>
          <a:p>
            <a:pPr marL="285750" indent="-285750">
              <a:buFont typeface="Arial" panose="020B0604020202020204" pitchFamily="34" charset="0"/>
              <a:buChar char="•"/>
            </a:pPr>
            <a:r>
              <a:rPr lang="en-US" dirty="0"/>
              <a:t>“Design is the silent ambassador of your brand’ – Kodak film company.</a:t>
            </a:r>
          </a:p>
          <a:p>
            <a:pPr marL="285750" indent="-285750">
              <a:buFont typeface="Arial" panose="020B0604020202020204" pitchFamily="34" charset="0"/>
              <a:buChar char="•"/>
            </a:pPr>
            <a:r>
              <a:rPr lang="en-US" dirty="0"/>
              <a:t>The DDD divides the domains into subdomain.</a:t>
            </a:r>
          </a:p>
          <a:p>
            <a:pPr marL="285750" indent="-285750">
              <a:buFont typeface="Arial" panose="020B0604020202020204" pitchFamily="34" charset="0"/>
              <a:buChar char="•"/>
            </a:pPr>
            <a:r>
              <a:rPr lang="en-US" dirty="0"/>
              <a:t>The vocabulary of a developer should be like the client or domain expert (Ubiquitous Language)</a:t>
            </a:r>
          </a:p>
          <a:p>
            <a:pPr marL="285750" indent="-285750">
              <a:buFont typeface="Arial" panose="020B0604020202020204" pitchFamily="34" charset="0"/>
              <a:buChar char="•"/>
            </a:pPr>
            <a:r>
              <a:rPr lang="en-US" dirty="0"/>
              <a:t>Each subdomain mapped to single bounded context. Logical boundary terms are consistent.</a:t>
            </a:r>
          </a:p>
          <a:p>
            <a:pPr marL="285750" indent="-285750">
              <a:buFont typeface="Arial" panose="020B0604020202020204" pitchFamily="34" charset="0"/>
              <a:buChar char="•"/>
            </a:pPr>
            <a:r>
              <a:rPr lang="en-US" dirty="0"/>
              <a:t>Bounded context allows everyone to speak in same language which means focused terminology.</a:t>
            </a:r>
          </a:p>
          <a:p>
            <a:pPr marL="285750" indent="-285750">
              <a:buFont typeface="Arial" panose="020B0604020202020204" pitchFamily="34" charset="0"/>
              <a:buChar char="•"/>
            </a:pPr>
            <a:r>
              <a:rPr lang="en-US" dirty="0"/>
              <a:t>Aggregates are the back bones of DDD</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0768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F1C27-26A1-AB83-F779-2B5574DB499F}"/>
              </a:ext>
            </a:extLst>
          </p:cNvPr>
          <p:cNvSpPr>
            <a:spLocks noGrp="1"/>
          </p:cNvSpPr>
          <p:nvPr>
            <p:ph type="title"/>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7BA11D54-1CBF-7944-CED7-74CD9626E1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4611" y="1285240"/>
            <a:ext cx="7043737" cy="4695825"/>
          </a:xfrm>
        </p:spPr>
      </p:pic>
    </p:spTree>
    <p:extLst>
      <p:ext uri="{BB962C8B-B14F-4D97-AF65-F5344CB8AC3E}">
        <p14:creationId xmlns:p14="http://schemas.microsoft.com/office/powerpoint/2010/main" val="9696232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p:txBody>
          <a:bodyPr/>
          <a:lstStyle/>
          <a:p>
            <a:r>
              <a:rPr lang="en-US" dirty="0"/>
              <a:t>For the software design and development.</a:t>
            </a: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Why </a:t>
            </a:r>
            <a:r>
              <a:rPr lang="en-US" dirty="0" err="1">
                <a:solidFill>
                  <a:schemeClr val="accent1"/>
                </a:solidFill>
              </a:rPr>
              <a:t>ddd</a:t>
            </a:r>
            <a:r>
              <a:rPr lang="en-US" dirty="0">
                <a:solidFill>
                  <a:schemeClr val="accent1"/>
                </a:solidFill>
              </a:rPr>
              <a:t>?</a:t>
            </a:r>
          </a:p>
        </p:txBody>
      </p:sp>
    </p:spTree>
    <p:extLst>
      <p:ext uri="{BB962C8B-B14F-4D97-AF65-F5344CB8AC3E}">
        <p14:creationId xmlns:p14="http://schemas.microsoft.com/office/powerpoint/2010/main" val="3165602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ACD6-E4CF-5ACC-BBA0-057DA45EDB0F}"/>
              </a:ext>
            </a:extLst>
          </p:cNvPr>
          <p:cNvSpPr>
            <a:spLocks noGrp="1"/>
          </p:cNvSpPr>
          <p:nvPr>
            <p:ph type="title"/>
          </p:nvPr>
        </p:nvSpPr>
        <p:spPr/>
        <p:txBody>
          <a:bodyPr/>
          <a:lstStyle/>
          <a:p>
            <a:r>
              <a:rPr lang="en-US" dirty="0"/>
              <a:t>Advantages 	</a:t>
            </a:r>
          </a:p>
        </p:txBody>
      </p:sp>
      <p:graphicFrame>
        <p:nvGraphicFramePr>
          <p:cNvPr id="6" name="Content Placeholder 5">
            <a:extLst>
              <a:ext uri="{FF2B5EF4-FFF2-40B4-BE49-F238E27FC236}">
                <a16:creationId xmlns:a16="http://schemas.microsoft.com/office/drawing/2014/main" id="{0A97F2E3-9439-8936-50F0-3069733A4EB6}"/>
              </a:ext>
            </a:extLst>
          </p:cNvPr>
          <p:cNvGraphicFramePr>
            <a:graphicFrameLocks noGrp="1"/>
          </p:cNvGraphicFramePr>
          <p:nvPr>
            <p:ph idx="1"/>
            <p:extLst>
              <p:ext uri="{D42A27DB-BD31-4B8C-83A1-F6EECF244321}">
                <p14:modId xmlns:p14="http://schemas.microsoft.com/office/powerpoint/2010/main" val="374397511"/>
              </p:ext>
            </p:extLst>
          </p:nvPr>
        </p:nvGraphicFramePr>
        <p:xfrm>
          <a:off x="335280" y="1198606"/>
          <a:ext cx="11470640" cy="5450897"/>
        </p:xfrm>
        <a:graphic>
          <a:graphicData uri="http://schemas.openxmlformats.org/drawingml/2006/table">
            <a:tbl>
              <a:tblPr/>
              <a:tblGrid>
                <a:gridCol w="6604000">
                  <a:extLst>
                    <a:ext uri="{9D8B030D-6E8A-4147-A177-3AD203B41FA5}">
                      <a16:colId xmlns:a16="http://schemas.microsoft.com/office/drawing/2014/main" val="219313230"/>
                    </a:ext>
                  </a:extLst>
                </a:gridCol>
                <a:gridCol w="975360">
                  <a:extLst>
                    <a:ext uri="{9D8B030D-6E8A-4147-A177-3AD203B41FA5}">
                      <a16:colId xmlns:a16="http://schemas.microsoft.com/office/drawing/2014/main" val="3418232074"/>
                    </a:ext>
                  </a:extLst>
                </a:gridCol>
                <a:gridCol w="3891280">
                  <a:extLst>
                    <a:ext uri="{9D8B030D-6E8A-4147-A177-3AD203B41FA5}">
                      <a16:colId xmlns:a16="http://schemas.microsoft.com/office/drawing/2014/main" val="2092997878"/>
                    </a:ext>
                  </a:extLst>
                </a:gridCol>
              </a:tblGrid>
              <a:tr h="294914">
                <a:tc>
                  <a:txBody>
                    <a:bodyPr/>
                    <a:lstStyle/>
                    <a:p>
                      <a:r>
                        <a:rPr lang="en-US" sz="1050" b="1" kern="1200">
                          <a:solidFill>
                            <a:schemeClr val="tx1"/>
                          </a:solidFill>
                          <a:latin typeface="+mn-lt"/>
                          <a:ea typeface="+mn-ea"/>
                          <a:cs typeface="+mn-cs"/>
                        </a:rPr>
                        <a:t>If your project…</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en-US" sz="1050" b="1" kern="1200">
                          <a:solidFill>
                            <a:schemeClr val="tx1"/>
                          </a:solidFill>
                          <a:latin typeface="+mn-lt"/>
                          <a:ea typeface="+mn-ea"/>
                          <a:cs typeface="+mn-cs"/>
                        </a:rPr>
                        <a:t>Points</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r>
                        <a:rPr lang="en-US" sz="1050" b="1" kern="1200" dirty="0">
                          <a:solidFill>
                            <a:schemeClr val="tx1"/>
                          </a:solidFill>
                          <a:latin typeface="+mn-lt"/>
                          <a:ea typeface="+mn-ea"/>
                          <a:cs typeface="+mn-cs"/>
                        </a:rPr>
                        <a:t>Supporting Thoughts</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162050642"/>
                  </a:ext>
                </a:extLst>
              </a:tr>
              <a:tr h="1219026">
                <a:tc>
                  <a:txBody>
                    <a:bodyPr/>
                    <a:lstStyle/>
                    <a:p>
                      <a:r>
                        <a:rPr lang="en-US" sz="1050" kern="1200" dirty="0">
                          <a:solidFill>
                            <a:schemeClr val="tx1"/>
                          </a:solidFill>
                          <a:latin typeface="+mn-lt"/>
                          <a:ea typeface="+mn-ea"/>
                          <a:cs typeface="+mn-cs"/>
                        </a:rPr>
                        <a:t>If your application is completely data-centric and truly qualifies for a pure CRUD solution, where every operation is basically a simple database query to Create, Read, Update, or Delete, you don’t need DDD. Your team just needs to put a pretty face on a database table editor. In other words, if you could trust your users to just insert data directly into a table, update it, and sometimes delete it, you wouldn’t even need a user interface. That’s not realistic, but conceptually relevant. If you could even use a simple database development tool to create a solution, don’t waste your company’s time and money on DDD.</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en-US" sz="1050" kern="1200" dirty="0">
                          <a:solidFill>
                            <a:schemeClr val="tx1"/>
                          </a:solidFill>
                          <a:latin typeface="+mn-lt"/>
                          <a:ea typeface="+mn-ea"/>
                          <a:cs typeface="+mn-cs"/>
                        </a:rPr>
                        <a:t>0</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r>
                        <a:rPr lang="en-US" sz="1050" kern="1200">
                          <a:solidFill>
                            <a:schemeClr val="tx1"/>
                          </a:solidFill>
                          <a:latin typeface="+mn-lt"/>
                          <a:ea typeface="+mn-ea"/>
                          <a:cs typeface="+mn-cs"/>
                        </a:rPr>
                        <a:t>This seems like a no-brainer, but it’s not usually that easy to determine simple versus complex. It’s not like every application that isn’t pure CRUD deserves the time and effort of using DDD. So maybe we could come up with other metrics to help us draw a line between what is complex and what is not…</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91596009"/>
                  </a:ext>
                </a:extLst>
              </a:tr>
              <a:tr h="987239">
                <a:tc>
                  <a:txBody>
                    <a:bodyPr/>
                    <a:lstStyle/>
                    <a:p>
                      <a:r>
                        <a:rPr lang="en-US" sz="1050" kern="1200">
                          <a:solidFill>
                            <a:schemeClr val="tx1"/>
                          </a:solidFill>
                          <a:latin typeface="+mn-lt"/>
                          <a:ea typeface="+mn-ea"/>
                          <a:cs typeface="+mn-cs"/>
                        </a:rPr>
                        <a:t>If your system requires just 30 or less business operations, it’s probably pretty simple. This would mean that your application would have no more than 30 total user stories or use case flows, with each of those flows having only minimal business logic. If you could quickly and easily develop such an application using Ruby on Rails or Groovy and Grails and not feel the pain of lacking power and control over complexity and change, your system probably doesn’t need to use DDD.</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en-US" sz="1050" kern="1200" dirty="0">
                          <a:solidFill>
                            <a:schemeClr val="tx1"/>
                          </a:solidFill>
                          <a:latin typeface="+mn-lt"/>
                          <a:ea typeface="+mn-ea"/>
                          <a:cs typeface="+mn-cs"/>
                        </a:rPr>
                        <a:t>1</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r>
                        <a:rPr lang="en-US" sz="1050" kern="1200">
                          <a:solidFill>
                            <a:schemeClr val="tx1"/>
                          </a:solidFill>
                          <a:latin typeface="+mn-lt"/>
                          <a:ea typeface="+mn-ea"/>
                          <a:cs typeface="+mn-cs"/>
                        </a:rPr>
                        <a:t>To be clear, I am talking 25-30 single business methods, not 25-30 whole service interfaces, each with multiple methods. The latter might be complex.</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626942841"/>
                  </a:ext>
                </a:extLst>
              </a:tr>
              <a:tr h="626682">
                <a:tc>
                  <a:txBody>
                    <a:bodyPr/>
                    <a:lstStyle/>
                    <a:p>
                      <a:r>
                        <a:rPr lang="en-US" sz="1050" kern="1200">
                          <a:solidFill>
                            <a:schemeClr val="tx1"/>
                          </a:solidFill>
                          <a:latin typeface="+mn-lt"/>
                          <a:ea typeface="+mn-ea"/>
                          <a:cs typeface="+mn-cs"/>
                        </a:rPr>
                        <a:t>So let’s say that somewhere in the range of 30 to 40 user stories or use case flows could be creeping toward complexity. Your system might be getting into DDD territory.</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en-US" sz="1050" kern="1200">
                          <a:solidFill>
                            <a:schemeClr val="tx1"/>
                          </a:solidFill>
                          <a:latin typeface="+mn-lt"/>
                          <a:ea typeface="+mn-ea"/>
                          <a:cs typeface="+mn-cs"/>
                        </a:rPr>
                        <a:t>2</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r>
                        <a:rPr lang="en-US" sz="1050" kern="1200">
                          <a:solidFill>
                            <a:schemeClr val="tx1"/>
                          </a:solidFill>
                          <a:latin typeface="+mn-lt"/>
                          <a:ea typeface="+mn-ea"/>
                          <a:cs typeface="+mn-cs"/>
                        </a:rPr>
                        <a:t>Caveat Emptor: Very often complexity is not recognized soon enough. We software developers are really, really good at underestimating complexity and level of effort. Just because we might want to code up a Rails or Grails application doesn’t mean we should. In the long run those could hurt more than help.</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815234384"/>
                  </a:ext>
                </a:extLst>
              </a:tr>
              <a:tr h="961485">
                <a:tc>
                  <a:txBody>
                    <a:bodyPr/>
                    <a:lstStyle/>
                    <a:p>
                      <a:r>
                        <a:rPr lang="en-US" sz="1050" kern="1200">
                          <a:solidFill>
                            <a:schemeClr val="tx1"/>
                          </a:solidFill>
                          <a:latin typeface="+mn-lt"/>
                          <a:ea typeface="+mn-ea"/>
                          <a:cs typeface="+mn-cs"/>
                        </a:rPr>
                        <a:t>Even if the application is not going to be complex now, will it grow in complexity? You may not know this for sure until real users start working with it, but there is a step under Supporting thoughts that may help uncover the true situation.</a:t>
                      </a:r>
                      <a:br>
                        <a:rPr lang="en-US" sz="1050" kern="1200">
                          <a:solidFill>
                            <a:schemeClr val="tx1"/>
                          </a:solidFill>
                          <a:latin typeface="+mn-lt"/>
                          <a:ea typeface="+mn-ea"/>
                          <a:cs typeface="+mn-cs"/>
                        </a:rPr>
                      </a:br>
                      <a:br>
                        <a:rPr lang="en-US" sz="1050" kern="1200">
                          <a:solidFill>
                            <a:schemeClr val="tx1"/>
                          </a:solidFill>
                          <a:latin typeface="+mn-lt"/>
                          <a:ea typeface="+mn-ea"/>
                          <a:cs typeface="+mn-cs"/>
                        </a:rPr>
                      </a:br>
                      <a:r>
                        <a:rPr lang="en-US" sz="1050" kern="1200">
                          <a:solidFill>
                            <a:schemeClr val="tx1"/>
                          </a:solidFill>
                          <a:latin typeface="+mn-lt"/>
                          <a:ea typeface="+mn-ea"/>
                          <a:cs typeface="+mn-cs"/>
                        </a:rPr>
                        <a:t>Be careful here. If there is any hint at all that the application has even moderate complexity—here’s a good time to be paranoid—it may be sufficient indication that it will actually be more than moderately complex. Lean toward DDD.</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en-US" sz="1050" kern="1200">
                          <a:solidFill>
                            <a:schemeClr val="tx1"/>
                          </a:solidFill>
                          <a:latin typeface="+mn-lt"/>
                          <a:ea typeface="+mn-ea"/>
                          <a:cs typeface="+mn-cs"/>
                        </a:rPr>
                        <a:t>3</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r>
                        <a:rPr lang="en-US" sz="1050" kern="1200">
                          <a:solidFill>
                            <a:schemeClr val="tx1"/>
                          </a:solidFill>
                          <a:latin typeface="+mn-lt"/>
                          <a:ea typeface="+mn-ea"/>
                          <a:cs typeface="+mn-cs"/>
                        </a:rPr>
                        <a:t>Here it pays off to walk through the more complex usage scenarios with domain experts and see where it leads. Are domain experts…</a:t>
                      </a:r>
                      <a:br>
                        <a:rPr lang="en-US" sz="1050" kern="1200">
                          <a:solidFill>
                            <a:schemeClr val="tx1"/>
                          </a:solidFill>
                          <a:latin typeface="+mn-lt"/>
                          <a:ea typeface="+mn-ea"/>
                          <a:cs typeface="+mn-cs"/>
                        </a:rPr>
                      </a:br>
                      <a:r>
                        <a:rPr lang="en-US" sz="1050" kern="1200">
                          <a:solidFill>
                            <a:schemeClr val="tx1"/>
                          </a:solidFill>
                          <a:latin typeface="+mn-lt"/>
                          <a:ea typeface="+mn-ea"/>
                          <a:cs typeface="+mn-cs"/>
                        </a:rPr>
                        <a:t>(1) already asking for more complex features? If so, it’s likely an indication that the application is already or will soon become too complex to use a CRUD approach.</a:t>
                      </a:r>
                      <a:br>
                        <a:rPr lang="en-US" sz="1050" kern="1200">
                          <a:solidFill>
                            <a:schemeClr val="tx1"/>
                          </a:solidFill>
                          <a:latin typeface="+mn-lt"/>
                          <a:ea typeface="+mn-ea"/>
                          <a:cs typeface="+mn-cs"/>
                        </a:rPr>
                      </a:br>
                      <a:r>
                        <a:rPr lang="en-US" sz="1050" kern="1200">
                          <a:solidFill>
                            <a:schemeClr val="tx1"/>
                          </a:solidFill>
                          <a:latin typeface="+mn-lt"/>
                          <a:ea typeface="+mn-ea"/>
                          <a:cs typeface="+mn-cs"/>
                        </a:rPr>
                        <a:t>(2) so bored with the features that they can hardly bear discussing them? It’s probably not complex.</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33269703"/>
                  </a:ext>
                </a:extLst>
              </a:tr>
              <a:tr h="317633">
                <a:tc>
                  <a:txBody>
                    <a:bodyPr/>
                    <a:lstStyle/>
                    <a:p>
                      <a:r>
                        <a:rPr lang="en-US" sz="1050" kern="1200">
                          <a:solidFill>
                            <a:schemeClr val="tx1"/>
                          </a:solidFill>
                          <a:latin typeface="+mn-lt"/>
                          <a:ea typeface="+mn-ea"/>
                          <a:cs typeface="+mn-cs"/>
                        </a:rPr>
                        <a:t>The application’s features are going to change often over a number of years, and you can’t anticipate that the kinds of changes will be simple.</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en-US" sz="1050" kern="1200">
                          <a:solidFill>
                            <a:schemeClr val="tx1"/>
                          </a:solidFill>
                          <a:latin typeface="+mn-lt"/>
                          <a:ea typeface="+mn-ea"/>
                          <a:cs typeface="+mn-cs"/>
                        </a:rPr>
                        <a:t>4</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r>
                        <a:rPr lang="en-US" sz="1050" kern="1200">
                          <a:solidFill>
                            <a:schemeClr val="tx1"/>
                          </a:solidFill>
                          <a:latin typeface="+mn-lt"/>
                          <a:ea typeface="+mn-ea"/>
                          <a:cs typeface="+mn-cs"/>
                        </a:rPr>
                        <a:t>DDD can help you manage the complexity of refactoring your model over time.</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111371160"/>
                  </a:ext>
                </a:extLst>
              </a:tr>
              <a:tr h="523666">
                <a:tc>
                  <a:txBody>
                    <a:bodyPr/>
                    <a:lstStyle/>
                    <a:p>
                      <a:r>
                        <a:rPr lang="en-US" sz="1050" kern="1200">
                          <a:solidFill>
                            <a:schemeClr val="tx1"/>
                          </a:solidFill>
                          <a:latin typeface="+mn-lt"/>
                          <a:ea typeface="+mn-ea"/>
                          <a:cs typeface="+mn-cs"/>
                        </a:rPr>
                        <a:t>You don’t understand the Domain because it’s new. As far as you and your team know, nobody has done this before. That most likely means it’s complex, or at least deserves due diligence with analytical scrutiny to determine the level of complexity.</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ctr"/>
                      <a:r>
                        <a:rPr lang="en-US" sz="1050" kern="1200">
                          <a:solidFill>
                            <a:schemeClr val="tx1"/>
                          </a:solidFill>
                          <a:latin typeface="+mn-lt"/>
                          <a:ea typeface="+mn-ea"/>
                          <a:cs typeface="+mn-cs"/>
                        </a:rPr>
                        <a:t>5</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r>
                        <a:rPr lang="en-US" sz="1050" kern="1200" dirty="0">
                          <a:solidFill>
                            <a:schemeClr val="tx1"/>
                          </a:solidFill>
                          <a:latin typeface="+mn-lt"/>
                          <a:ea typeface="+mn-ea"/>
                          <a:cs typeface="+mn-cs"/>
                        </a:rPr>
                        <a:t>You are going to need to work with domain experts and experiment with models to get it right. You certainly also scored on one or more of the previous, so use DDD.</a:t>
                      </a:r>
                    </a:p>
                  </a:txBody>
                  <a:tcPr marL="8585" marR="8585" marT="4292" marB="4292" anchor="ctr">
                    <a:lnL>
                      <a:noFill/>
                    </a:lnL>
                    <a:lnR>
                      <a:noFill/>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705968280"/>
                  </a:ext>
                </a:extLst>
              </a:tr>
            </a:tbl>
          </a:graphicData>
        </a:graphic>
      </p:graphicFrame>
    </p:spTree>
    <p:extLst>
      <p:ext uri="{BB962C8B-B14F-4D97-AF65-F5344CB8AC3E}">
        <p14:creationId xmlns:p14="http://schemas.microsoft.com/office/powerpoint/2010/main" val="598944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0D3C6-01A7-8E7D-72AF-B6B6FCC620FE}"/>
              </a:ext>
            </a:extLst>
          </p:cNvPr>
          <p:cNvSpPr>
            <a:spLocks noGrp="1"/>
          </p:cNvSpPr>
          <p:nvPr>
            <p:ph type="title"/>
          </p:nvPr>
        </p:nvSpPr>
        <p:spPr/>
        <p:txBody>
          <a:bodyPr/>
          <a:lstStyle/>
          <a:p>
            <a:r>
              <a:rPr lang="en-US" dirty="0"/>
              <a:t>Continued…</a:t>
            </a:r>
          </a:p>
        </p:txBody>
      </p:sp>
      <p:sp>
        <p:nvSpPr>
          <p:cNvPr id="3" name="Content Placeholder 2">
            <a:extLst>
              <a:ext uri="{FF2B5EF4-FFF2-40B4-BE49-F238E27FC236}">
                <a16:creationId xmlns:a16="http://schemas.microsoft.com/office/drawing/2014/main" id="{0FD9AFC5-FE60-A1D9-D6C3-3D434091D74D}"/>
              </a:ext>
            </a:extLst>
          </p:cNvPr>
          <p:cNvSpPr>
            <a:spLocks noGrp="1"/>
          </p:cNvSpPr>
          <p:nvPr>
            <p:ph idx="1"/>
          </p:nvPr>
        </p:nvSpPr>
        <p:spPr/>
        <p:txBody>
          <a:bodyPr/>
          <a:lstStyle/>
          <a:p>
            <a:pPr marL="285750" indent="-285750">
              <a:buFont typeface="Arial" panose="020B0604020202020204" pitchFamily="34" charset="0"/>
              <a:buChar char="•"/>
            </a:pPr>
            <a:r>
              <a:rPr lang="en-US" b="0" i="0" dirty="0">
                <a:solidFill>
                  <a:srgbClr val="000000"/>
                </a:solidFill>
                <a:effectLst/>
                <a:latin typeface="TT Commons Regular"/>
              </a:rPr>
              <a:t> </a:t>
            </a:r>
            <a:r>
              <a:rPr lang="en-US" dirty="0">
                <a:solidFill>
                  <a:srgbClr val="000000"/>
                </a:solidFill>
                <a:latin typeface="TT Commons Bold"/>
              </a:rPr>
              <a:t>O</a:t>
            </a:r>
            <a:r>
              <a:rPr lang="en-US" b="0" i="0" dirty="0">
                <a:solidFill>
                  <a:srgbClr val="000000"/>
                </a:solidFill>
                <a:effectLst/>
                <a:latin typeface="TT Commons Bold"/>
              </a:rPr>
              <a:t>ne of the goals of DDD is to bring the technical and business aspects of the design process together.</a:t>
            </a:r>
          </a:p>
          <a:p>
            <a:pPr marL="285750" indent="-285750">
              <a:buFont typeface="Arial" panose="020B0604020202020204" pitchFamily="34" charset="0"/>
              <a:buChar char="•"/>
            </a:pPr>
            <a:r>
              <a:rPr lang="en-US" dirty="0">
                <a:solidFill>
                  <a:srgbClr val="000000"/>
                </a:solidFill>
                <a:latin typeface="TT Commons Bold"/>
              </a:rPr>
              <a:t>D</a:t>
            </a:r>
            <a:r>
              <a:rPr lang="en-US" b="0" i="0" dirty="0">
                <a:solidFill>
                  <a:srgbClr val="000000"/>
                </a:solidFill>
                <a:effectLst/>
                <a:latin typeface="TT Commons Bold"/>
              </a:rPr>
              <a:t>omain-driven helps ensure clear communication and discussion.</a:t>
            </a:r>
          </a:p>
          <a:p>
            <a:pPr marL="285750" indent="-285750">
              <a:buFont typeface="Arial" panose="020B0604020202020204" pitchFamily="34" charset="0"/>
              <a:buChar char="•"/>
            </a:pPr>
            <a:r>
              <a:rPr lang="en-US" b="0" i="0" dirty="0">
                <a:solidFill>
                  <a:srgbClr val="000000"/>
                </a:solidFill>
                <a:effectLst/>
                <a:latin typeface="TT Commons Bold"/>
              </a:rPr>
              <a:t>Domain-driven design is an ideal route to a coherent and consistent design process</a:t>
            </a:r>
            <a:r>
              <a:rPr lang="en-US" dirty="0">
                <a:solidFill>
                  <a:srgbClr val="000000"/>
                </a:solidFill>
                <a:latin typeface="TT Commons Bold"/>
              </a:rPr>
              <a:t>. E.g. </a:t>
            </a:r>
            <a:r>
              <a:rPr lang="en-US" b="0" i="0" dirty="0">
                <a:solidFill>
                  <a:srgbClr val="000000"/>
                </a:solidFill>
                <a:effectLst/>
                <a:latin typeface="TT Commons Regular"/>
              </a:rPr>
              <a:t>a complex and varied business environment; i.e. numerous data sources, various interconnections between data, and multiple outputs.</a:t>
            </a:r>
            <a:endParaRPr lang="en-US" dirty="0"/>
          </a:p>
        </p:txBody>
      </p:sp>
    </p:spTree>
    <p:extLst>
      <p:ext uri="{BB962C8B-B14F-4D97-AF65-F5344CB8AC3E}">
        <p14:creationId xmlns:p14="http://schemas.microsoft.com/office/powerpoint/2010/main" val="305196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err="1">
                <a:solidFill>
                  <a:schemeClr val="accent1"/>
                </a:solidFill>
              </a:rPr>
              <a:t>Ddd</a:t>
            </a:r>
            <a:r>
              <a:rPr lang="en-US" dirty="0">
                <a:solidFill>
                  <a:schemeClr val="accent1"/>
                </a:solidFill>
              </a:rPr>
              <a:t> for Micro service</a:t>
            </a:r>
          </a:p>
        </p:txBody>
      </p:sp>
    </p:spTree>
    <p:extLst>
      <p:ext uri="{BB962C8B-B14F-4D97-AF65-F5344CB8AC3E}">
        <p14:creationId xmlns:p14="http://schemas.microsoft.com/office/powerpoint/2010/main" val="3213918801"/>
      </p:ext>
    </p:extLst>
  </p:cSld>
  <p:clrMapOvr>
    <a:masterClrMapping/>
  </p:clrMapOvr>
</p:sld>
</file>

<file path=ppt/theme/theme1.xml><?xml version="1.0" encoding="utf-8"?>
<a:theme xmlns:a="http://schemas.openxmlformats.org/drawingml/2006/main" name="AGDATA_PPT_Template">
  <a:themeElements>
    <a:clrScheme name="Custom 7">
      <a:dk1>
        <a:srgbClr val="404141"/>
      </a:dk1>
      <a:lt1>
        <a:srgbClr val="FFFFFF"/>
      </a:lt1>
      <a:dk2>
        <a:srgbClr val="215732"/>
      </a:dk2>
      <a:lt2>
        <a:srgbClr val="EAEAEA"/>
      </a:lt2>
      <a:accent1>
        <a:srgbClr val="DBDE70"/>
      </a:accent1>
      <a:accent2>
        <a:srgbClr val="215732"/>
      </a:accent2>
      <a:accent3>
        <a:srgbClr val="707372"/>
      </a:accent3>
      <a:accent4>
        <a:srgbClr val="6D712E"/>
      </a:accent4>
      <a:accent5>
        <a:srgbClr val="789F90"/>
      </a:accent5>
      <a:accent6>
        <a:srgbClr val="497728"/>
      </a:accent6>
      <a:hlink>
        <a:srgbClr val="789F90"/>
      </a:hlink>
      <a:folHlink>
        <a:srgbClr val="92929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DATA_PPT_Template" id="{68D12CF9-24B0-7740-BEE2-388FB3CA684F}" vid="{B3402088-5D5E-AE4F-A0FB-9F187B4CC7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21A8A9FEDE3894B90E83A95C2B415A7" ma:contentTypeVersion="13" ma:contentTypeDescription="Create a new document." ma:contentTypeScope="" ma:versionID="ffd282b97b8a88fc6cd314fad8247353">
  <xsd:schema xmlns:xsd="http://www.w3.org/2001/XMLSchema" xmlns:xs="http://www.w3.org/2001/XMLSchema" xmlns:p="http://schemas.microsoft.com/office/2006/metadata/properties" xmlns:ns3="88ee6f93-b26a-4086-877d-eb439b683404" xmlns:ns4="4eb43d57-e526-408c-ab2a-94e0d15b6c01" targetNamespace="http://schemas.microsoft.com/office/2006/metadata/properties" ma:root="true" ma:fieldsID="e7685d3cfbd67ba2dfe8dd684f3d0df9" ns3:_="" ns4:_="">
    <xsd:import namespace="88ee6f93-b26a-4086-877d-eb439b683404"/>
    <xsd:import namespace="4eb43d57-e526-408c-ab2a-94e0d15b6c0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ee6f93-b26a-4086-877d-eb439b6834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b43d57-e526-408c-ab2a-94e0d15b6c0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9DD25A-B8AD-4EC1-B5A9-F1E158F215A3}">
  <ds:schemaRefs>
    <ds:schemaRef ds:uri="http://schemas.microsoft.com/sharepoint/v3/contenttype/forms"/>
  </ds:schemaRefs>
</ds:datastoreItem>
</file>

<file path=customXml/itemProps2.xml><?xml version="1.0" encoding="utf-8"?>
<ds:datastoreItem xmlns:ds="http://schemas.openxmlformats.org/officeDocument/2006/customXml" ds:itemID="{0E5849D0-FAEF-47A0-BA9E-235AE944860D}">
  <ds:schemaRefs>
    <ds:schemaRef ds:uri="http://purl.org/dc/elements/1.1/"/>
    <ds:schemaRef ds:uri="http://schemas.microsoft.com/office/2006/metadata/properties"/>
    <ds:schemaRef ds:uri="http://purl.org/dc/terms/"/>
    <ds:schemaRef ds:uri="http://schemas.openxmlformats.org/package/2006/metadata/core-properties"/>
    <ds:schemaRef ds:uri="88ee6f93-b26a-4086-877d-eb439b683404"/>
    <ds:schemaRef ds:uri="http://schemas.microsoft.com/office/2006/documentManagement/types"/>
    <ds:schemaRef ds:uri="http://schemas.microsoft.com/office/infopath/2007/PartnerControls"/>
    <ds:schemaRef ds:uri="4eb43d57-e526-408c-ab2a-94e0d15b6c01"/>
    <ds:schemaRef ds:uri="http://www.w3.org/XML/1998/namespace"/>
    <ds:schemaRef ds:uri="http://purl.org/dc/dcmitype/"/>
  </ds:schemaRefs>
</ds:datastoreItem>
</file>

<file path=customXml/itemProps3.xml><?xml version="1.0" encoding="utf-8"?>
<ds:datastoreItem xmlns:ds="http://schemas.openxmlformats.org/officeDocument/2006/customXml" ds:itemID="{EE5240C7-62A5-4898-A40F-CBC2A3A41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ee6f93-b26a-4086-877d-eb439b683404"/>
    <ds:schemaRef ds:uri="4eb43d57-e526-408c-ab2a-94e0d15b6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45719</TotalTime>
  <Words>2556</Words>
  <Application>Microsoft Office PowerPoint</Application>
  <PresentationFormat>Widescreen</PresentationFormat>
  <Paragraphs>128</Paragraphs>
  <Slides>31</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42" baseType="lpstr">
      <vt:lpstr>-apple-system</vt:lpstr>
      <vt:lpstr>Arial</vt:lpstr>
      <vt:lpstr>Calibri</vt:lpstr>
      <vt:lpstr>Fira Sans</vt:lpstr>
      <vt:lpstr>Segoe UI</vt:lpstr>
      <vt:lpstr>source-serif-pro</vt:lpstr>
      <vt:lpstr>Symbol</vt:lpstr>
      <vt:lpstr>TT Commons Bold</vt:lpstr>
      <vt:lpstr>TT Commons Regular</vt:lpstr>
      <vt:lpstr>AGDATA_PPT_Template</vt:lpstr>
      <vt:lpstr>Acrobat Document</vt:lpstr>
      <vt:lpstr>DOMAIN DRIVEN DESIGN   SOFTWARE DESIGN APPROACH</vt:lpstr>
      <vt:lpstr>Agenda</vt:lpstr>
      <vt:lpstr>DDD Inception and background</vt:lpstr>
      <vt:lpstr>background</vt:lpstr>
      <vt:lpstr>PowerPoint Presentation</vt:lpstr>
      <vt:lpstr>Why ddd?</vt:lpstr>
      <vt:lpstr>Advantages  </vt:lpstr>
      <vt:lpstr>Continued…</vt:lpstr>
      <vt:lpstr>Ddd for Micro service</vt:lpstr>
      <vt:lpstr>domain driven design micro service</vt:lpstr>
      <vt:lpstr>PowerPoint Presentation</vt:lpstr>
      <vt:lpstr>Structure of micro service</vt:lpstr>
      <vt:lpstr>Domain model</vt:lpstr>
      <vt:lpstr>application</vt:lpstr>
      <vt:lpstr>infrastructure</vt:lpstr>
      <vt:lpstr>PowerPoint Presentation</vt:lpstr>
      <vt:lpstr>aggregates</vt:lpstr>
      <vt:lpstr>Aggregates</vt:lpstr>
      <vt:lpstr>Example of MPM MS</vt:lpstr>
      <vt:lpstr>PowerPoint Presentation</vt:lpstr>
      <vt:lpstr>Must have with ddd</vt:lpstr>
      <vt:lpstr>Dependency injection</vt:lpstr>
      <vt:lpstr>DDD anti patterns</vt:lpstr>
      <vt:lpstr>Anti patterns</vt:lpstr>
      <vt:lpstr>Database with DDD</vt:lpstr>
      <vt:lpstr>EF core or EF</vt:lpstr>
      <vt:lpstr>Relationship with other patterns</vt:lpstr>
      <vt:lpstr>conclusion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Strategy Into operations Update</dc:title>
  <dc:creator>Grady Hockersmith</dc:creator>
  <cp:lastModifiedBy>Avinash Thorat</cp:lastModifiedBy>
  <cp:revision>244</cp:revision>
  <dcterms:created xsi:type="dcterms:W3CDTF">2020-02-04T10:38:33Z</dcterms:created>
  <dcterms:modified xsi:type="dcterms:W3CDTF">2022-12-15T11:44:21Z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0x010100321A8A9FEDE3894B90E83A95C2B415A7</vt:lpwstr>
  </property>
</Properties>
</file>